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9.xml" ContentType="application/vnd.openxmlformats-officedocument.themeOverride+xml"/>
  <Override PartName="/ppt/charts/chart11.xml" ContentType="application/vnd.openxmlformats-officedocument.drawingml.chart+xml"/>
  <Override PartName="/ppt/theme/themeOverride10.xml" ContentType="application/vnd.openxmlformats-officedocument.themeOverrid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1.xml" ContentType="application/vnd.openxmlformats-officedocument.themeOverride+xml"/>
  <Override PartName="/ppt/charts/chart1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2.xml" ContentType="application/vnd.openxmlformats-officedocument.themeOverride+xml"/>
  <Override PartName="/ppt/charts/chart15.xml" ContentType="application/vnd.openxmlformats-officedocument.drawingml.chart+xml"/>
  <Override PartName="/ppt/theme/themeOverride13.xml" ContentType="application/vnd.openxmlformats-officedocument.themeOverride+xml"/>
  <Override PartName="/ppt/charts/chart16.xml" ContentType="application/vnd.openxmlformats-officedocument.drawingml.chart+xml"/>
  <Override PartName="/ppt/theme/themeOverride14.xml" ContentType="application/vnd.openxmlformats-officedocument.themeOverride+xml"/>
  <Override PartName="/ppt/charts/chart17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8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292" r:id="rId2"/>
    <p:sldId id="4283" r:id="rId3"/>
    <p:sldId id="4294" r:id="rId4"/>
    <p:sldId id="4284" r:id="rId5"/>
    <p:sldId id="4285" r:id="rId6"/>
    <p:sldId id="3782" r:id="rId7"/>
    <p:sldId id="4004" r:id="rId8"/>
    <p:sldId id="4006" r:id="rId9"/>
    <p:sldId id="3980" r:id="rId10"/>
    <p:sldId id="4008" r:id="rId11"/>
    <p:sldId id="4007" r:id="rId12"/>
    <p:sldId id="3783" r:id="rId13"/>
    <p:sldId id="3768" r:id="rId14"/>
    <p:sldId id="3769" r:id="rId15"/>
    <p:sldId id="3770" r:id="rId16"/>
    <p:sldId id="3771" r:id="rId17"/>
    <p:sldId id="3772" r:id="rId18"/>
    <p:sldId id="3773" r:id="rId19"/>
    <p:sldId id="3774" r:id="rId20"/>
    <p:sldId id="3775" r:id="rId21"/>
    <p:sldId id="3776" r:id="rId22"/>
    <p:sldId id="3777" r:id="rId23"/>
    <p:sldId id="3779" r:id="rId24"/>
    <p:sldId id="3780" r:id="rId25"/>
    <p:sldId id="4293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71E17377-A94B-4C38-B0BA-668226A03655}">
          <p14:sldIdLst>
            <p14:sldId id="4292"/>
            <p14:sldId id="4283"/>
            <p14:sldId id="4294"/>
            <p14:sldId id="4284"/>
            <p14:sldId id="4285"/>
            <p14:sldId id="3782"/>
            <p14:sldId id="4004"/>
            <p14:sldId id="4006"/>
            <p14:sldId id="3980"/>
            <p14:sldId id="4008"/>
            <p14:sldId id="4007"/>
            <p14:sldId id="3783"/>
            <p14:sldId id="3768"/>
            <p14:sldId id="3769"/>
            <p14:sldId id="3770"/>
            <p14:sldId id="3771"/>
            <p14:sldId id="3772"/>
            <p14:sldId id="3773"/>
            <p14:sldId id="3774"/>
            <p14:sldId id="3775"/>
            <p14:sldId id="3776"/>
            <p14:sldId id="3777"/>
            <p14:sldId id="3779"/>
            <p14:sldId id="3780"/>
            <p14:sldId id="4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70AD47"/>
    <a:srgbClr val="FFE699"/>
    <a:srgbClr val="FFFFFF"/>
    <a:srgbClr val="F2F2F2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4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IBRC%20-%20Marcele\Desktop\ANS\ANS%20Plena%20Sa&#250;de%20-%20Processamento.xlsm" TargetMode="External"/><Relationship Id="rId1" Type="http://schemas.openxmlformats.org/officeDocument/2006/relationships/themeOverride" Target="../theme/themeOverrid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ibrcdc01\Opera&#231;&#227;o\A%20-%20Projetos%20-%20Trabalhos%20em%20Andamento\ANS%20Paran&#225;%20Cl&#237;nicas\2020\Processamento\Processamento_ANS%20Paran&#225;%20Cl&#237;nicas.xlsm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5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6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IBRC%20-%20Marcele\Desktop\ANS\ANS%20Plena%20Sa&#250;de%20-%20Processamento.xlsm" TargetMode="External"/><Relationship Id="rId1" Type="http://schemas.openxmlformats.org/officeDocument/2006/relationships/themeOverride" Target="../theme/themeOverride13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IBRC%20-%20Marcele\Desktop\ANS\ANS%20Plena%20Sa&#250;de%20-%20Processamento.xlsm" TargetMode="External"/><Relationship Id="rId1" Type="http://schemas.openxmlformats.org/officeDocument/2006/relationships/themeOverride" Target="../theme/themeOverrid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10\Opera&#231;&#227;o\A%20-%20Projetos%20-%20Trabalhos%20em%20Andamento\Plena%20Sa&#250;de\2021\ANS\Processamento\ANS%20Plena%20Sa&#250;de%20-%20Processamento.xlsm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7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IBRC%20-%20Marcele\Desktop\ANS\ANS%20Plena%20Sa&#250;de%20-%20Processamento.xlsm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IBRC%20-%20Marcele\Desktop\ANS\ANS%20Plena%20Sa&#250;de%20-%20Processamento.xlsm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3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IBRC%20-%20Marcele\Desktop\ANS\ANS%20Plena%20Sa&#250;de%20-%20Processamento.xlsm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IBRC%20-%20Marcele\Desktop\ANS\ANS%20Plena%20Sa&#250;de%20-%20Processamento.xlsm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10\Opera&#231;&#227;o\A%20-%20Projetos%20-%20Trabalhos%20em%20Andamento\Plena%20Sa&#250;de\2021\ANS\Processamento\ANS%20Plena%20Sa&#250;de%20-%20Processamento.xlsm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87602799650044"/>
          <c:y val="5.0925925925925923E-2"/>
          <c:w val="0.66457305336832884"/>
          <c:h val="0.898148148148148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Gráficos!$M$23</c:f>
              <c:strCache>
                <c:ptCount val="1"/>
                <c:pt idx="0">
                  <c:v>A - Qual a sua idade?</c:v>
                </c:pt>
              </c:strCache>
            </c:strRef>
          </c:tx>
          <c:spPr>
            <a:pattFill prst="narVert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Gráficos!$M$25:$M$30</c:f>
              <c:strCache>
                <c:ptCount val="6"/>
                <c:pt idx="0">
                  <c:v>De 18 a 20 anos</c:v>
                </c:pt>
                <c:pt idx="1">
                  <c:v>De 21 a 30 anos</c:v>
                </c:pt>
                <c:pt idx="2">
                  <c:v>De 31 a 40 anos</c:v>
                </c:pt>
                <c:pt idx="3">
                  <c:v>De 41 a 50 anos</c:v>
                </c:pt>
                <c:pt idx="4">
                  <c:v>De 51 a 60 anos</c:v>
                </c:pt>
                <c:pt idx="5">
                  <c:v>Mais de 60 anos</c:v>
                </c:pt>
              </c:strCache>
            </c:strRef>
          </c:cat>
          <c:val>
            <c:numRef>
              <c:f>Gráficos!$N$25:$N$30</c:f>
              <c:numCache>
                <c:formatCode>0.0</c:formatCode>
                <c:ptCount val="6"/>
                <c:pt idx="0">
                  <c:v>2.5423728813559325</c:v>
                </c:pt>
                <c:pt idx="1">
                  <c:v>26.059322033898308</c:v>
                </c:pt>
                <c:pt idx="2">
                  <c:v>25.847457627118644</c:v>
                </c:pt>
                <c:pt idx="3">
                  <c:v>19.703389830508474</c:v>
                </c:pt>
                <c:pt idx="4">
                  <c:v>13.771186440677965</c:v>
                </c:pt>
                <c:pt idx="5">
                  <c:v>12.076271186440678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50-4A8E-B822-E6DFD0AD21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-48"/>
        <c:axId val="115416576"/>
        <c:axId val="89640896"/>
      </c:barChart>
      <c:catAx>
        <c:axId val="11541657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9640896"/>
        <c:crosses val="autoZero"/>
        <c:auto val="1"/>
        <c:lblAlgn val="ctr"/>
        <c:lblOffset val="100"/>
        <c:noMultiLvlLbl val="0"/>
      </c:catAx>
      <c:valAx>
        <c:axId val="89640896"/>
        <c:scaling>
          <c:orientation val="minMax"/>
        </c:scaling>
        <c:delete val="1"/>
        <c:axPos val="t"/>
        <c:numFmt formatCode="0.0" sourceLinked="1"/>
        <c:majorTickMark val="none"/>
        <c:minorTickMark val="none"/>
        <c:tickLblPos val="nextTo"/>
        <c:crossAx val="115416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/>
      </a:pPr>
      <a:endParaRPr lang="pt-BR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1638417055484772E-2"/>
          <c:y val="8.5927234268336539E-2"/>
          <c:w val="0.93672316588903048"/>
          <c:h val="0.7177206670488820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 w="76200" cap="rnd">
              <a:solidFill>
                <a:schemeClr val="accen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76200" cap="rnd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BC-4880-A9EE-520A617AC78A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76200" cap="rnd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BC-4880-A9EE-520A617AC78A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 w="76200" cap="rnd">
                <a:solidFill>
                  <a:schemeClr val="bg1">
                    <a:lumMod val="6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ABC-4880-A9EE-520A617AC78A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76200" cap="rnd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ABC-4880-A9EE-520A617AC78A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76200" cap="rnd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ABC-4880-A9EE-520A617AC78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76200" cap="rnd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ABC-4880-A9EE-520A617AC78A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76200" cap="rnd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ABC-4880-A9EE-520A617AC78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Gráficos!$B$158:$B$162</c:f>
              <c:strCache>
                <c:ptCount val="5"/>
                <c:pt idx="0">
                  <c:v>Muito Bom</c:v>
                </c:pt>
                <c:pt idx="1">
                  <c:v>Bom</c:v>
                </c:pt>
                <c:pt idx="2">
                  <c:v>Regular</c:v>
                </c:pt>
                <c:pt idx="3">
                  <c:v>Ruim</c:v>
                </c:pt>
                <c:pt idx="4">
                  <c:v>Muito Ruim</c:v>
                </c:pt>
              </c:strCache>
            </c:strRef>
          </c:cat>
          <c:val>
            <c:numRef>
              <c:f>Gráficos!$C$158:$C$162</c:f>
              <c:numCache>
                <c:formatCode>0.0</c:formatCode>
                <c:ptCount val="5"/>
                <c:pt idx="0">
                  <c:v>9.8398169336384438</c:v>
                </c:pt>
                <c:pt idx="1">
                  <c:v>37.986270022883296</c:v>
                </c:pt>
                <c:pt idx="2">
                  <c:v>32.036613272311214</c:v>
                </c:pt>
                <c:pt idx="3">
                  <c:v>14.187643020594965</c:v>
                </c:pt>
                <c:pt idx="4">
                  <c:v>5.9496567505720828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ABC-4880-A9EE-520A617AC78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22791888"/>
        <c:axId val="522792304"/>
      </c:barChart>
      <c:catAx>
        <c:axId val="522791888"/>
        <c:scaling>
          <c:orientation val="maxMin"/>
        </c:scaling>
        <c:delete val="1"/>
        <c:axPos val="b"/>
        <c:numFmt formatCode="General" sourceLinked="1"/>
        <c:majorTickMark val="out"/>
        <c:minorTickMark val="none"/>
        <c:tickLblPos val="nextTo"/>
        <c:crossAx val="522792304"/>
        <c:crosses val="autoZero"/>
        <c:auto val="1"/>
        <c:lblAlgn val="ctr"/>
        <c:lblOffset val="100"/>
        <c:noMultiLvlLbl val="0"/>
      </c:catAx>
      <c:valAx>
        <c:axId val="522792304"/>
        <c:scaling>
          <c:orientation val="minMax"/>
        </c:scaling>
        <c:delete val="1"/>
        <c:axPos val="r"/>
        <c:numFmt formatCode="0.0" sourceLinked="1"/>
        <c:majorTickMark val="out"/>
        <c:minorTickMark val="none"/>
        <c:tickLblPos val="nextTo"/>
        <c:crossAx val="522791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Gráficos!$P$159</c:f>
              <c:strCache>
                <c:ptCount val="1"/>
                <c:pt idx="0">
                  <c:v>Feminino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6213272800730204E-4"/>
                  <c:y val="-0.1959342609704288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2F1-4A61-A538-DA039B56DEE4}"/>
                </c:ext>
              </c:extLst>
            </c:dLbl>
            <c:dLbl>
              <c:idx val="1"/>
              <c:layout>
                <c:manualLayout>
                  <c:x val="-4.6762185169483959E-2"/>
                  <c:y val="-0.2455680784646134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F1-4A61-A538-DA039B56DE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Gráficos!$Q$158:$Q$159</c:f>
              <c:numCache>
                <c:formatCode>0.0</c:formatCode>
                <c:ptCount val="2"/>
                <c:pt idx="0">
                  <c:v>54.966887417218544</c:v>
                </c:pt>
                <c:pt idx="1">
                  <c:v>44.05594405594406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F1-4A61-A538-DA039B56DEE4}"/>
            </c:ext>
          </c:extLst>
        </c:ser>
        <c:ser>
          <c:idx val="1"/>
          <c:order val="1"/>
          <c:tx>
            <c:strRef>
              <c:f>Gráficos!$P$158</c:f>
              <c:strCache>
                <c:ptCount val="1"/>
                <c:pt idx="0">
                  <c:v>Masculino</c:v>
                </c:pt>
              </c:strCache>
            </c:strRef>
          </c:tx>
          <c:spPr>
            <a:solidFill>
              <a:schemeClr val="bg1">
                <a:alpha val="77000"/>
              </a:schemeClr>
            </a:solidFill>
            <a:ln>
              <a:noFill/>
            </a:ln>
            <a:effectLst/>
          </c:spPr>
          <c:invertIfNegative val="0"/>
          <c:val>
            <c:numRef>
              <c:f>Gráficos!$R$158:$R$159</c:f>
              <c:numCache>
                <c:formatCode>0.0</c:formatCode>
                <c:ptCount val="2"/>
                <c:pt idx="0">
                  <c:v>45.033112582781456</c:v>
                </c:pt>
                <c:pt idx="1">
                  <c:v>55.94405594405594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F1-4A61-A538-DA039B56DE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15505152"/>
        <c:axId val="89642048"/>
      </c:barChart>
      <c:catAx>
        <c:axId val="115505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9642048"/>
        <c:crosses val="autoZero"/>
        <c:auto val="1"/>
        <c:lblAlgn val="ctr"/>
        <c:lblOffset val="100"/>
        <c:noMultiLvlLbl val="0"/>
      </c:catAx>
      <c:valAx>
        <c:axId val="89642048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15505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/>
      </a:pPr>
      <a:endParaRPr lang="pt-B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449-4CCF-9621-FA87B8050F6D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449-4CCF-9621-FA87B8050F6D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C449-4CCF-9621-FA87B8050F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Gráficos!$B$182:$B$183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Gráficos!$C$182:$C$183</c:f>
              <c:numCache>
                <c:formatCode>0.0</c:formatCode>
                <c:ptCount val="2"/>
                <c:pt idx="0">
                  <c:v>51.68539325842697</c:v>
                </c:pt>
                <c:pt idx="1">
                  <c:v>48.314606741573037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449-4CCF-9621-FA87B8050F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1638417055484772E-2"/>
          <c:y val="8.5927234268336539E-2"/>
          <c:w val="0.93672316588903048"/>
          <c:h val="0.7177206670488820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 w="76200" cap="rnd">
              <a:solidFill>
                <a:schemeClr val="accen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76200" cap="rnd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4C6-458C-A95C-C5507E44F559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76200" cap="rnd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4C6-458C-A95C-C5507E44F559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 w="76200" cap="rnd">
                <a:solidFill>
                  <a:schemeClr val="bg1">
                    <a:lumMod val="6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4C6-458C-A95C-C5507E44F559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76200" cap="rnd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4C6-458C-A95C-C5507E44F559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76200" cap="rnd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4C6-458C-A95C-C5507E44F55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76200" cap="rnd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4C6-458C-A95C-C5507E44F55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76200" cap="rnd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4C6-458C-A95C-C5507E44F55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Gráficos!$B$200:$B$204</c:f>
              <c:strCache>
                <c:ptCount val="5"/>
                <c:pt idx="0">
                  <c:v>Muito Bom</c:v>
                </c:pt>
                <c:pt idx="1">
                  <c:v>Bom</c:v>
                </c:pt>
                <c:pt idx="2">
                  <c:v>Regular</c:v>
                </c:pt>
                <c:pt idx="3">
                  <c:v>Ruim</c:v>
                </c:pt>
                <c:pt idx="4">
                  <c:v>Muito Ruim</c:v>
                </c:pt>
              </c:strCache>
            </c:strRef>
          </c:cat>
          <c:val>
            <c:numRef>
              <c:f>Gráficos!$C$200:$C$204</c:f>
              <c:numCache>
                <c:formatCode>0.0</c:formatCode>
                <c:ptCount val="5"/>
                <c:pt idx="0">
                  <c:v>11.612903225806452</c:v>
                </c:pt>
                <c:pt idx="1">
                  <c:v>50.967741935483865</c:v>
                </c:pt>
                <c:pt idx="2">
                  <c:v>27.741935483870968</c:v>
                </c:pt>
                <c:pt idx="3">
                  <c:v>8.3870967741935498</c:v>
                </c:pt>
                <c:pt idx="4">
                  <c:v>1.2903225806451613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4C6-458C-A95C-C5507E44F55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22791888"/>
        <c:axId val="522792304"/>
      </c:barChart>
      <c:catAx>
        <c:axId val="522791888"/>
        <c:scaling>
          <c:orientation val="maxMin"/>
        </c:scaling>
        <c:delete val="1"/>
        <c:axPos val="b"/>
        <c:numFmt formatCode="General" sourceLinked="1"/>
        <c:majorTickMark val="out"/>
        <c:minorTickMark val="none"/>
        <c:tickLblPos val="nextTo"/>
        <c:crossAx val="522792304"/>
        <c:crosses val="autoZero"/>
        <c:auto val="1"/>
        <c:lblAlgn val="ctr"/>
        <c:lblOffset val="100"/>
        <c:noMultiLvlLbl val="0"/>
      </c:catAx>
      <c:valAx>
        <c:axId val="522792304"/>
        <c:scaling>
          <c:orientation val="minMax"/>
        </c:scaling>
        <c:delete val="1"/>
        <c:axPos val="r"/>
        <c:numFmt formatCode="0.0" sourceLinked="1"/>
        <c:majorTickMark val="out"/>
        <c:minorTickMark val="none"/>
        <c:tickLblPos val="nextTo"/>
        <c:crossAx val="522791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Gráficos!$P$201</c:f>
              <c:strCache>
                <c:ptCount val="1"/>
                <c:pt idx="0">
                  <c:v>Feminino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6213272800730204E-4"/>
                  <c:y val="-0.1211026426335679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F6-46CD-BD7A-C4FDCCE7DD11}"/>
                </c:ext>
              </c:extLst>
            </c:dLbl>
            <c:dLbl>
              <c:idx val="1"/>
              <c:layout>
                <c:manualLayout>
                  <c:x val="-4.6762185169483959E-2"/>
                  <c:y val="-0.1707364601277524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F6-46CD-BD7A-C4FDCCE7DD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Gráficos!$Q$200:$Q$201</c:f>
              <c:numCache>
                <c:formatCode>0.0</c:formatCode>
                <c:ptCount val="2"/>
                <c:pt idx="0">
                  <c:v>70.175438596491219</c:v>
                </c:pt>
                <c:pt idx="1">
                  <c:v>58.163265306122454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F6-46CD-BD7A-C4FDCCE7DD11}"/>
            </c:ext>
          </c:extLst>
        </c:ser>
        <c:ser>
          <c:idx val="1"/>
          <c:order val="1"/>
          <c:tx>
            <c:strRef>
              <c:f>Gráficos!$P$158</c:f>
              <c:strCache>
                <c:ptCount val="1"/>
                <c:pt idx="0">
                  <c:v>Masculino</c:v>
                </c:pt>
              </c:strCache>
            </c:strRef>
          </c:tx>
          <c:spPr>
            <a:solidFill>
              <a:schemeClr val="bg1">
                <a:alpha val="77000"/>
              </a:schemeClr>
            </a:solidFill>
            <a:ln>
              <a:noFill/>
            </a:ln>
            <a:effectLst/>
          </c:spPr>
          <c:invertIfNegative val="0"/>
          <c:val>
            <c:numRef>
              <c:f>Gráficos!$R$200:$R$201</c:f>
              <c:numCache>
                <c:formatCode>0.0</c:formatCode>
                <c:ptCount val="2"/>
                <c:pt idx="0">
                  <c:v>29.824561403508781</c:v>
                </c:pt>
                <c:pt idx="1">
                  <c:v>41.836734693877546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9F6-46CD-BD7A-C4FDCCE7DD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15505152"/>
        <c:axId val="89642048"/>
      </c:barChart>
      <c:catAx>
        <c:axId val="115505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9642048"/>
        <c:crosses val="autoZero"/>
        <c:auto val="1"/>
        <c:lblAlgn val="ctr"/>
        <c:lblOffset val="100"/>
        <c:noMultiLvlLbl val="0"/>
      </c:catAx>
      <c:valAx>
        <c:axId val="89642048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15505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Gráficos!$P$225</c:f>
              <c:strCache>
                <c:ptCount val="1"/>
                <c:pt idx="0">
                  <c:v>Feminino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8110798916624455E-3"/>
                  <c:y val="-0.1531733362065083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BA-47C2-B52C-86D71FBA4F3A}"/>
                </c:ext>
              </c:extLst>
            </c:dLbl>
            <c:dLbl>
              <c:idx val="1"/>
              <c:layout>
                <c:manualLayout>
                  <c:x val="-5.2035397789153705E-2"/>
                  <c:y val="-0.1921169225097127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BA-47C2-B52C-86D71FBA4F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Gráficos!$Q$224:$Q$225</c:f>
              <c:numCache>
                <c:formatCode>0.0</c:formatCode>
                <c:ptCount val="2"/>
                <c:pt idx="0">
                  <c:v>64.375</c:v>
                </c:pt>
                <c:pt idx="1">
                  <c:v>55.067567567567565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BA-47C2-B52C-86D71FBA4F3A}"/>
            </c:ext>
          </c:extLst>
        </c:ser>
        <c:ser>
          <c:idx val="1"/>
          <c:order val="1"/>
          <c:tx>
            <c:strRef>
              <c:f>Gráficos!$P$158</c:f>
              <c:strCache>
                <c:ptCount val="1"/>
                <c:pt idx="0">
                  <c:v>Masculino</c:v>
                </c:pt>
              </c:strCache>
            </c:strRef>
          </c:tx>
          <c:spPr>
            <a:solidFill>
              <a:schemeClr val="bg1">
                <a:alpha val="77000"/>
              </a:schemeClr>
            </a:solidFill>
            <a:ln>
              <a:noFill/>
            </a:ln>
            <a:effectLst/>
          </c:spPr>
          <c:invertIfNegative val="0"/>
          <c:val>
            <c:numRef>
              <c:f>Gráficos!$R$224:$R$225</c:f>
              <c:numCache>
                <c:formatCode>0.0</c:formatCode>
                <c:ptCount val="2"/>
                <c:pt idx="0">
                  <c:v>35.625</c:v>
                </c:pt>
                <c:pt idx="1">
                  <c:v>44.932432432432435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FBA-47C2-B52C-86D71FBA4F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15505152"/>
        <c:axId val="89642048"/>
      </c:barChart>
      <c:catAx>
        <c:axId val="115505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9642048"/>
        <c:crosses val="autoZero"/>
        <c:auto val="1"/>
        <c:lblAlgn val="ctr"/>
        <c:lblOffset val="100"/>
        <c:noMultiLvlLbl val="0"/>
      </c:catAx>
      <c:valAx>
        <c:axId val="89642048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15505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638417055484772E-2"/>
          <c:y val="8.5927234268336539E-2"/>
          <c:w val="0.93672316588903048"/>
          <c:h val="0.7177206670488820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 w="76200" cap="rnd">
              <a:solidFill>
                <a:schemeClr val="accen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76200" cap="rnd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ED5-4FED-9F1D-ACCEE0692E8A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76200" cap="rnd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ED5-4FED-9F1D-ACCEE0692E8A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 w="76200" cap="rnd">
                <a:solidFill>
                  <a:schemeClr val="bg1">
                    <a:lumMod val="6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ED5-4FED-9F1D-ACCEE0692E8A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76200" cap="rnd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ED5-4FED-9F1D-ACCEE0692E8A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76200" cap="rnd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ED5-4FED-9F1D-ACCEE0692E8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76200" cap="rnd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ED5-4FED-9F1D-ACCEE0692E8A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76200" cap="rnd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ED5-4FED-9F1D-ACCEE0692E8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Gráficos!$B$224:$B$228</c:f>
              <c:strCache>
                <c:ptCount val="5"/>
                <c:pt idx="0">
                  <c:v>Muito Bom</c:v>
                </c:pt>
                <c:pt idx="1">
                  <c:v>Bom</c:v>
                </c:pt>
                <c:pt idx="2">
                  <c:v>Regular</c:v>
                </c:pt>
                <c:pt idx="3">
                  <c:v>Ruim</c:v>
                </c:pt>
                <c:pt idx="4">
                  <c:v>Muito Ruim</c:v>
                </c:pt>
              </c:strCache>
            </c:strRef>
          </c:cat>
          <c:val>
            <c:numRef>
              <c:f>Gráficos!$C$224:$C$228</c:f>
              <c:numCache>
                <c:formatCode>0.0</c:formatCode>
                <c:ptCount val="5"/>
                <c:pt idx="0">
                  <c:v>12.280701754385964</c:v>
                </c:pt>
                <c:pt idx="1">
                  <c:v>46</c:v>
                </c:pt>
                <c:pt idx="2">
                  <c:v>31.359649122807014</c:v>
                </c:pt>
                <c:pt idx="3">
                  <c:v>6.7982456140350882</c:v>
                </c:pt>
                <c:pt idx="4">
                  <c:v>3.5087719298245612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ED5-4FED-9F1D-ACCEE0692E8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22791888"/>
        <c:axId val="522792304"/>
      </c:barChart>
      <c:catAx>
        <c:axId val="522791888"/>
        <c:scaling>
          <c:orientation val="maxMin"/>
        </c:scaling>
        <c:delete val="1"/>
        <c:axPos val="b"/>
        <c:numFmt formatCode="General" sourceLinked="1"/>
        <c:majorTickMark val="out"/>
        <c:minorTickMark val="none"/>
        <c:tickLblPos val="nextTo"/>
        <c:crossAx val="522792304"/>
        <c:crosses val="autoZero"/>
        <c:auto val="1"/>
        <c:lblAlgn val="ctr"/>
        <c:lblOffset val="100"/>
        <c:noMultiLvlLbl val="0"/>
      </c:catAx>
      <c:valAx>
        <c:axId val="522792304"/>
        <c:scaling>
          <c:orientation val="minMax"/>
        </c:scaling>
        <c:delete val="1"/>
        <c:axPos val="r"/>
        <c:numFmt formatCode="0.0" sourceLinked="1"/>
        <c:majorTickMark val="out"/>
        <c:minorTickMark val="none"/>
        <c:tickLblPos val="nextTo"/>
        <c:crossAx val="522791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1638417055484772E-2"/>
          <c:y val="8.5927234268336539E-2"/>
          <c:w val="0.93672316588903048"/>
          <c:h val="0.7177206670488820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 w="76200" cap="rnd">
              <a:solidFill>
                <a:schemeClr val="accen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76200" cap="rnd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087-4865-9E24-A37B54FE824D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76200" cap="rnd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087-4865-9E24-A37B54FE824D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 w="76200" cap="rnd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087-4865-9E24-A37B54FE824D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 w="76200" cap="rnd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087-4865-9E24-A37B54FE824D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 w="76200" cap="rnd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087-4865-9E24-A37B54FE824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76200" cap="rnd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087-4865-9E24-A37B54FE82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Gráficos!$B$247:$B$251</c:f>
              <c:strCache>
                <c:ptCount val="5"/>
                <c:pt idx="0">
                  <c:v>Definitivamente Recomendaria</c:v>
                </c:pt>
                <c:pt idx="1">
                  <c:v>Recomendaria</c:v>
                </c:pt>
                <c:pt idx="2">
                  <c:v>Indiferente</c:v>
                </c:pt>
                <c:pt idx="3">
                  <c:v>Recomendaria com Ressalvas</c:v>
                </c:pt>
                <c:pt idx="4">
                  <c:v>Não Recomendaria</c:v>
                </c:pt>
              </c:strCache>
            </c:strRef>
          </c:cat>
          <c:val>
            <c:numRef>
              <c:f>Gráficos!$C$247:$C$251</c:f>
              <c:numCache>
                <c:formatCode>0.0</c:formatCode>
                <c:ptCount val="5"/>
                <c:pt idx="0">
                  <c:v>2.8824833702882482</c:v>
                </c:pt>
                <c:pt idx="1">
                  <c:v>54.101995565410199</c:v>
                </c:pt>
                <c:pt idx="2">
                  <c:v>4.8780487804878048</c:v>
                </c:pt>
                <c:pt idx="3">
                  <c:v>23.281596452328159</c:v>
                </c:pt>
                <c:pt idx="4">
                  <c:v>14.855875831485587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087-4865-9E24-A37B54FE824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22791888"/>
        <c:axId val="522792304"/>
      </c:barChart>
      <c:catAx>
        <c:axId val="522791888"/>
        <c:scaling>
          <c:orientation val="maxMin"/>
        </c:scaling>
        <c:delete val="1"/>
        <c:axPos val="b"/>
        <c:numFmt formatCode="General" sourceLinked="1"/>
        <c:majorTickMark val="none"/>
        <c:minorTickMark val="none"/>
        <c:tickLblPos val="nextTo"/>
        <c:crossAx val="522792304"/>
        <c:crosses val="autoZero"/>
        <c:auto val="1"/>
        <c:lblAlgn val="ctr"/>
        <c:lblOffset val="100"/>
        <c:noMultiLvlLbl val="0"/>
      </c:catAx>
      <c:valAx>
        <c:axId val="522792304"/>
        <c:scaling>
          <c:orientation val="minMax"/>
        </c:scaling>
        <c:delete val="1"/>
        <c:axPos val="r"/>
        <c:numFmt formatCode="0.0" sourceLinked="1"/>
        <c:majorTickMark val="out"/>
        <c:minorTickMark val="none"/>
        <c:tickLblPos val="nextTo"/>
        <c:crossAx val="522791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Gráficos!$B$26</c:f>
              <c:strCache>
                <c:ptCount val="1"/>
                <c:pt idx="0">
                  <c:v>Masculino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321957414277426E-2"/>
                  <c:y val="-0.3482240507705555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C2-483F-9950-F8AD573ECB11}"/>
                </c:ext>
              </c:extLst>
            </c:dLbl>
            <c:dLbl>
              <c:idx val="1"/>
              <c:layout>
                <c:manualLayout>
                  <c:x val="-5.427291363452403E-2"/>
                  <c:y val="-0.1870606624338278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C2-483F-9950-F8AD573ECB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Gráficos!$C$26:$D$26</c:f>
              <c:numCache>
                <c:formatCode>0.0</c:formatCode>
                <c:ptCount val="2"/>
                <c:pt idx="0">
                  <c:v>34.957627118644069</c:v>
                </c:pt>
                <c:pt idx="1">
                  <c:v>65.042372881355931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C2-483F-9950-F8AD573ECB11}"/>
            </c:ext>
          </c:extLst>
        </c:ser>
        <c:ser>
          <c:idx val="1"/>
          <c:order val="1"/>
          <c:tx>
            <c:strRef>
              <c:f>Gráficos!$B$25</c:f>
              <c:strCache>
                <c:ptCount val="1"/>
                <c:pt idx="0">
                  <c:v>Feminino</c:v>
                </c:pt>
              </c:strCache>
            </c:strRef>
          </c:tx>
          <c:spPr>
            <a:solidFill>
              <a:schemeClr val="bg1">
                <a:alpha val="77000"/>
              </a:schemeClr>
            </a:solidFill>
            <a:ln>
              <a:noFill/>
            </a:ln>
            <a:effectLst/>
          </c:spPr>
          <c:invertIfNegative val="0"/>
          <c:val>
            <c:numRef>
              <c:f>Gráficos!$C$25:$D$25</c:f>
              <c:numCache>
                <c:formatCode>0.0</c:formatCode>
                <c:ptCount val="2"/>
                <c:pt idx="0">
                  <c:v>65.042372881355931</c:v>
                </c:pt>
                <c:pt idx="1">
                  <c:v>34.957627118644069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C2-483F-9950-F8AD573ECB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15505152"/>
        <c:axId val="89642048"/>
      </c:barChart>
      <c:catAx>
        <c:axId val="115505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9642048"/>
        <c:crosses val="autoZero"/>
        <c:auto val="1"/>
        <c:lblAlgn val="ctr"/>
        <c:lblOffset val="100"/>
        <c:noMultiLvlLbl val="0"/>
      </c:catAx>
      <c:valAx>
        <c:axId val="8964204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15505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1638417055484772E-2"/>
          <c:y val="8.5927234268336539E-2"/>
          <c:w val="0.93672316588903048"/>
          <c:h val="0.7177206670488820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 w="76200" cap="rnd">
              <a:solidFill>
                <a:schemeClr val="accen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76200" cap="rnd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AC-4D45-B356-6FC11E847FE5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76200" cap="rnd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AC-4D45-B356-6FC11E847FE5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 w="76200" cap="rnd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7AC-4D45-B356-6FC11E847FE5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 w="76200" cap="rnd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7AC-4D45-B356-6FC11E847FE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76200" cap="rnd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7AC-4D45-B356-6FC11E847FE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76200" cap="rnd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7AC-4D45-B356-6FC11E847FE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Gráficos!$B$47:$B$50</c:f>
              <c:strCache>
                <c:ptCount val="4"/>
                <c:pt idx="0">
                  <c:v>Sempre</c:v>
                </c:pt>
                <c:pt idx="1">
                  <c:v>A maioria das vezes</c:v>
                </c:pt>
                <c:pt idx="2">
                  <c:v>Às vezes</c:v>
                </c:pt>
                <c:pt idx="3">
                  <c:v>Nunca</c:v>
                </c:pt>
              </c:strCache>
            </c:strRef>
          </c:cat>
          <c:val>
            <c:numRef>
              <c:f>Gráficos!$C$47:$C$50</c:f>
              <c:numCache>
                <c:formatCode>0.0</c:formatCode>
                <c:ptCount val="4"/>
                <c:pt idx="0">
                  <c:v>43.672456575682382</c:v>
                </c:pt>
                <c:pt idx="1">
                  <c:v>20.843672456575682</c:v>
                </c:pt>
                <c:pt idx="2">
                  <c:v>32.506203473945412</c:v>
                </c:pt>
                <c:pt idx="3">
                  <c:v>2.9776674937965262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7AC-4D45-B356-6FC11E847FE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22791888"/>
        <c:axId val="522792304"/>
      </c:barChart>
      <c:catAx>
        <c:axId val="522791888"/>
        <c:scaling>
          <c:orientation val="maxMin"/>
        </c:scaling>
        <c:delete val="1"/>
        <c:axPos val="b"/>
        <c:numFmt formatCode="General" sourceLinked="1"/>
        <c:majorTickMark val="none"/>
        <c:minorTickMark val="none"/>
        <c:tickLblPos val="nextTo"/>
        <c:crossAx val="522792304"/>
        <c:crosses val="autoZero"/>
        <c:auto val="1"/>
        <c:lblAlgn val="ctr"/>
        <c:lblOffset val="100"/>
        <c:noMultiLvlLbl val="0"/>
      </c:catAx>
      <c:valAx>
        <c:axId val="522792304"/>
        <c:scaling>
          <c:orientation val="minMax"/>
        </c:scaling>
        <c:delete val="1"/>
        <c:axPos val="r"/>
        <c:numFmt formatCode="0.0" sourceLinked="1"/>
        <c:majorTickMark val="out"/>
        <c:minorTickMark val="none"/>
        <c:tickLblPos val="nextTo"/>
        <c:crossAx val="522791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1638417055484772E-2"/>
          <c:y val="8.5927234268336539E-2"/>
          <c:w val="0.93672316588903048"/>
          <c:h val="0.7177206670488820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 w="76200" cap="rnd">
              <a:solidFill>
                <a:schemeClr val="accen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76200" cap="rnd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E2B-4438-943A-8022DB1B326F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76200" cap="rnd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E2B-4438-943A-8022DB1B326F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 w="76200" cap="rnd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E2B-4438-943A-8022DB1B326F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 w="76200" cap="rnd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E2B-4438-943A-8022DB1B326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76200" cap="rnd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E2B-4438-943A-8022DB1B326F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76200" cap="rnd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E2B-4438-943A-8022DB1B326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Gráficos!$B$70:$B$73</c:f>
              <c:strCache>
                <c:ptCount val="4"/>
                <c:pt idx="0">
                  <c:v>Sempre</c:v>
                </c:pt>
                <c:pt idx="1">
                  <c:v>A maioria das vezes</c:v>
                </c:pt>
                <c:pt idx="2">
                  <c:v>Às vezes</c:v>
                </c:pt>
                <c:pt idx="3">
                  <c:v>Nunca</c:v>
                </c:pt>
              </c:strCache>
            </c:strRef>
          </c:cat>
          <c:val>
            <c:numRef>
              <c:f>Gráficos!$C$70:$C$73</c:f>
              <c:numCache>
                <c:formatCode>0.0</c:formatCode>
                <c:ptCount val="4"/>
                <c:pt idx="0">
                  <c:v>51.162790697674424</c:v>
                </c:pt>
                <c:pt idx="1">
                  <c:v>21.262458471760798</c:v>
                </c:pt>
                <c:pt idx="2">
                  <c:v>21.59468438538206</c:v>
                </c:pt>
                <c:pt idx="3">
                  <c:v>5.9800664451827243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E2B-4438-943A-8022DB1B326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22791888"/>
        <c:axId val="522792304"/>
      </c:barChart>
      <c:catAx>
        <c:axId val="522791888"/>
        <c:scaling>
          <c:orientation val="maxMin"/>
        </c:scaling>
        <c:delete val="1"/>
        <c:axPos val="b"/>
        <c:numFmt formatCode="General" sourceLinked="1"/>
        <c:majorTickMark val="none"/>
        <c:minorTickMark val="none"/>
        <c:tickLblPos val="nextTo"/>
        <c:crossAx val="522792304"/>
        <c:crosses val="autoZero"/>
        <c:auto val="1"/>
        <c:lblAlgn val="ctr"/>
        <c:lblOffset val="100"/>
        <c:noMultiLvlLbl val="0"/>
      </c:catAx>
      <c:valAx>
        <c:axId val="522792304"/>
        <c:scaling>
          <c:orientation val="minMax"/>
        </c:scaling>
        <c:delete val="1"/>
        <c:axPos val="r"/>
        <c:numFmt formatCode="0.0" sourceLinked="1"/>
        <c:majorTickMark val="out"/>
        <c:minorTickMark val="none"/>
        <c:tickLblPos val="nextTo"/>
        <c:crossAx val="522791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27-4E77-A8D2-06B2256723D8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027-4E77-A8D2-06B2256723D8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027-4E77-A8D2-06B225672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Gráficos!$B$93:$B$94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Gráficos!$C$93:$C$94</c:f>
              <c:numCache>
                <c:formatCode>0.0</c:formatCode>
                <c:ptCount val="2"/>
                <c:pt idx="0">
                  <c:v>18.02469135802469</c:v>
                </c:pt>
                <c:pt idx="1">
                  <c:v>81.975308641975303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027-4E77-A8D2-06B2256723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1638417055484772E-2"/>
          <c:y val="8.5927234268336539E-2"/>
          <c:w val="0.93672316588903048"/>
          <c:h val="0.7177206670488820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 w="76200" cap="rnd">
              <a:solidFill>
                <a:schemeClr val="accen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76200" cap="rnd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62F-4D19-9E09-6D5FA31C34F2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76200" cap="rnd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62F-4D19-9E09-6D5FA31C34F2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 w="76200" cap="rnd">
                <a:solidFill>
                  <a:schemeClr val="bg1">
                    <a:lumMod val="6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62F-4D19-9E09-6D5FA31C34F2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76200" cap="rnd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62F-4D19-9E09-6D5FA31C34F2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76200" cap="rnd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62F-4D19-9E09-6D5FA31C34F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76200" cap="rnd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62F-4D19-9E09-6D5FA31C34F2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76200" cap="rnd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62F-4D19-9E09-6D5FA31C34F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Gráficos!$B$110:$B$114</c:f>
              <c:strCache>
                <c:ptCount val="5"/>
                <c:pt idx="0">
                  <c:v>Muito Bom</c:v>
                </c:pt>
                <c:pt idx="1">
                  <c:v>Bom</c:v>
                </c:pt>
                <c:pt idx="2">
                  <c:v>Regular</c:v>
                </c:pt>
                <c:pt idx="3">
                  <c:v>Ruim</c:v>
                </c:pt>
                <c:pt idx="4">
                  <c:v>Muito Ruim</c:v>
                </c:pt>
              </c:strCache>
            </c:strRef>
          </c:cat>
          <c:val>
            <c:numRef>
              <c:f>Gráficos!$C$110:$C$114</c:f>
              <c:numCache>
                <c:formatCode>0.0</c:formatCode>
                <c:ptCount val="5"/>
                <c:pt idx="0">
                  <c:v>19.036144578313252</c:v>
                </c:pt>
                <c:pt idx="1">
                  <c:v>46.506024096385538</c:v>
                </c:pt>
                <c:pt idx="2">
                  <c:v>24.819277108433734</c:v>
                </c:pt>
                <c:pt idx="3">
                  <c:v>6.2650602409638561</c:v>
                </c:pt>
                <c:pt idx="4">
                  <c:v>3.3734939759036147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62F-4D19-9E09-6D5FA31C34F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22791888"/>
        <c:axId val="522792304"/>
      </c:barChart>
      <c:catAx>
        <c:axId val="522791888"/>
        <c:scaling>
          <c:orientation val="maxMin"/>
        </c:scaling>
        <c:delete val="1"/>
        <c:axPos val="b"/>
        <c:numFmt formatCode="General" sourceLinked="1"/>
        <c:majorTickMark val="none"/>
        <c:minorTickMark val="none"/>
        <c:tickLblPos val="nextTo"/>
        <c:crossAx val="522792304"/>
        <c:crosses val="autoZero"/>
        <c:auto val="1"/>
        <c:lblAlgn val="ctr"/>
        <c:lblOffset val="100"/>
        <c:noMultiLvlLbl val="0"/>
      </c:catAx>
      <c:valAx>
        <c:axId val="522792304"/>
        <c:scaling>
          <c:orientation val="minMax"/>
        </c:scaling>
        <c:delete val="1"/>
        <c:axPos val="r"/>
        <c:numFmt formatCode="0.0" sourceLinked="1"/>
        <c:majorTickMark val="out"/>
        <c:minorTickMark val="none"/>
        <c:tickLblPos val="nextTo"/>
        <c:crossAx val="522791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Gráficos!$P$111</c:f>
              <c:strCache>
                <c:ptCount val="1"/>
                <c:pt idx="0">
                  <c:v>Feminino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084292511332218E-2"/>
                  <c:y val="-0.1371379894200381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0FB-415B-96ED-4FAA02B6F957}"/>
                </c:ext>
              </c:extLst>
            </c:dLbl>
            <c:dLbl>
              <c:idx val="1"/>
              <c:layout>
                <c:manualLayout>
                  <c:x val="-5.2035397789153705E-2"/>
                  <c:y val="-0.1760815757232425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FB-415B-96ED-4FAA02B6F9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Gráficos!$Q$110:$Q$111</c:f>
              <c:numCache>
                <c:formatCode>0.0</c:formatCode>
                <c:ptCount val="2"/>
                <c:pt idx="0">
                  <c:v>71.428571428571431</c:v>
                </c:pt>
                <c:pt idx="1">
                  <c:v>62.545454545454547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FB-415B-96ED-4FAA02B6F957}"/>
            </c:ext>
          </c:extLst>
        </c:ser>
        <c:ser>
          <c:idx val="1"/>
          <c:order val="1"/>
          <c:tx>
            <c:strRef>
              <c:f>Gráficos!$P$110</c:f>
              <c:strCache>
                <c:ptCount val="1"/>
                <c:pt idx="0">
                  <c:v>Masculino</c:v>
                </c:pt>
              </c:strCache>
            </c:strRef>
          </c:tx>
          <c:spPr>
            <a:solidFill>
              <a:schemeClr val="bg1">
                <a:alpha val="77000"/>
              </a:schemeClr>
            </a:solidFill>
            <a:ln>
              <a:noFill/>
            </a:ln>
            <a:effectLst/>
          </c:spPr>
          <c:invertIfNegative val="0"/>
          <c:val>
            <c:numRef>
              <c:f>Gráficos!$R$110:$R$111</c:f>
              <c:numCache>
                <c:formatCode>0.0</c:formatCode>
                <c:ptCount val="2"/>
                <c:pt idx="0">
                  <c:v>28.571428571428569</c:v>
                </c:pt>
                <c:pt idx="1">
                  <c:v>37.454545454545453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0FB-415B-96ED-4FAA02B6F9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15505152"/>
        <c:axId val="89642048"/>
      </c:barChart>
      <c:catAx>
        <c:axId val="115505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9642048"/>
        <c:crosses val="autoZero"/>
        <c:auto val="1"/>
        <c:lblAlgn val="ctr"/>
        <c:lblOffset val="100"/>
        <c:noMultiLvlLbl val="0"/>
      </c:catAx>
      <c:valAx>
        <c:axId val="89642048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15505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Gráficos!$P$135</c:f>
              <c:strCache>
                <c:ptCount val="1"/>
                <c:pt idx="0">
                  <c:v>Feminino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084292511332218E-2"/>
                  <c:y val="-0.2066244921614091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CA-4754-8263-848CFD0EBBF1}"/>
                </c:ext>
              </c:extLst>
            </c:dLbl>
            <c:dLbl>
              <c:idx val="1"/>
              <c:layout>
                <c:manualLayout>
                  <c:x val="-5.7308610408823457E-2"/>
                  <c:y val="-0.256258309655593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CA-4754-8263-848CFD0EBB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Gráficos!$Q$134:$Q$135</c:f>
              <c:numCache>
                <c:formatCode>0.0</c:formatCode>
                <c:ptCount val="2"/>
                <c:pt idx="0">
                  <c:v>54.13533834586466</c:v>
                </c:pt>
                <c:pt idx="1">
                  <c:v>42.745098039215684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CA-4754-8263-848CFD0EBBF1}"/>
            </c:ext>
          </c:extLst>
        </c:ser>
        <c:ser>
          <c:idx val="1"/>
          <c:order val="1"/>
          <c:tx>
            <c:strRef>
              <c:f>Gráficos!$P$134</c:f>
              <c:strCache>
                <c:ptCount val="1"/>
                <c:pt idx="0">
                  <c:v>Masculino</c:v>
                </c:pt>
              </c:strCache>
            </c:strRef>
          </c:tx>
          <c:spPr>
            <a:solidFill>
              <a:schemeClr val="bg1">
                <a:alpha val="77000"/>
              </a:schemeClr>
            </a:solidFill>
            <a:ln>
              <a:noFill/>
            </a:ln>
            <a:effectLst/>
          </c:spPr>
          <c:invertIfNegative val="0"/>
          <c:val>
            <c:numRef>
              <c:f>Gráficos!$R$134:$R$135</c:f>
              <c:numCache>
                <c:formatCode>0.0</c:formatCode>
                <c:ptCount val="2"/>
                <c:pt idx="0">
                  <c:v>45.86466165413534</c:v>
                </c:pt>
                <c:pt idx="1">
                  <c:v>57.254901960784316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CA-4754-8263-848CFD0EBB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15505152"/>
        <c:axId val="89642048"/>
      </c:barChart>
      <c:catAx>
        <c:axId val="115505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9642048"/>
        <c:crosses val="autoZero"/>
        <c:auto val="1"/>
        <c:lblAlgn val="ctr"/>
        <c:lblOffset val="100"/>
        <c:noMultiLvlLbl val="0"/>
      </c:catAx>
      <c:valAx>
        <c:axId val="89642048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15505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638417055484772E-2"/>
          <c:y val="8.5927234268336539E-2"/>
          <c:w val="0.93672316588903048"/>
          <c:h val="0.7177206670488820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 w="76200" cap="rnd">
              <a:solidFill>
                <a:schemeClr val="accen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76200" cap="rnd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4D4-4B9A-BF43-FA134F0B91BB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76200" cap="rnd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4D4-4B9A-BF43-FA134F0B91BB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 w="76200" cap="rnd">
                <a:solidFill>
                  <a:schemeClr val="bg1">
                    <a:lumMod val="6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4D4-4B9A-BF43-FA134F0B91BB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76200" cap="rnd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4D4-4B9A-BF43-FA134F0B91BB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76200" cap="rnd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4D4-4B9A-BF43-FA134F0B91B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76200" cap="rnd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4D4-4B9A-BF43-FA134F0B91B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76200" cap="rnd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4D4-4B9A-BF43-FA134F0B91B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Gráficos!$B$134:$B$138</c:f>
              <c:strCache>
                <c:ptCount val="5"/>
                <c:pt idx="0">
                  <c:v>Muito Bom</c:v>
                </c:pt>
                <c:pt idx="1">
                  <c:v>Bom</c:v>
                </c:pt>
                <c:pt idx="2">
                  <c:v>Regular</c:v>
                </c:pt>
                <c:pt idx="3">
                  <c:v>Ruim</c:v>
                </c:pt>
                <c:pt idx="4">
                  <c:v>Muito Ruim</c:v>
                </c:pt>
              </c:strCache>
            </c:strRef>
          </c:cat>
          <c:val>
            <c:numRef>
              <c:f>Gráficos!$C$134:$C$138</c:f>
              <c:numCache>
                <c:formatCode>0.0</c:formatCode>
                <c:ptCount val="5"/>
                <c:pt idx="0">
                  <c:v>10.309278350515463</c:v>
                </c:pt>
                <c:pt idx="1">
                  <c:v>36.340206185567006</c:v>
                </c:pt>
                <c:pt idx="2">
                  <c:v>29.7</c:v>
                </c:pt>
                <c:pt idx="3">
                  <c:v>15.979381443298967</c:v>
                </c:pt>
                <c:pt idx="4">
                  <c:v>7.731958762886598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4D4-4B9A-BF43-FA134F0B91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22791888"/>
        <c:axId val="522792304"/>
      </c:barChart>
      <c:catAx>
        <c:axId val="522791888"/>
        <c:scaling>
          <c:orientation val="maxMin"/>
        </c:scaling>
        <c:delete val="1"/>
        <c:axPos val="b"/>
        <c:numFmt formatCode="General" sourceLinked="1"/>
        <c:majorTickMark val="out"/>
        <c:minorTickMark val="none"/>
        <c:tickLblPos val="nextTo"/>
        <c:crossAx val="522792304"/>
        <c:crosses val="autoZero"/>
        <c:auto val="1"/>
        <c:lblAlgn val="ctr"/>
        <c:lblOffset val="100"/>
        <c:noMultiLvlLbl val="0"/>
      </c:catAx>
      <c:valAx>
        <c:axId val="522792304"/>
        <c:scaling>
          <c:orientation val="minMax"/>
        </c:scaling>
        <c:delete val="1"/>
        <c:axPos val="r"/>
        <c:numFmt formatCode="0.0" sourceLinked="1"/>
        <c:majorTickMark val="out"/>
        <c:minorTickMark val="none"/>
        <c:tickLblPos val="nextTo"/>
        <c:crossAx val="522791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657BF-156C-4FBC-9087-C4F0CB219B8E}" type="datetimeFigureOut">
              <a:rPr lang="pt-BR" smtClean="0"/>
              <a:t>08/07/2021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10FA5-3DD5-4ACF-930E-76BA53D583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0633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54A59-D28B-4C1A-B9B6-F55A5E7A7FEB}" type="slidenum">
              <a:rPr lang="pt-BR" smtClean="0">
                <a:solidFill>
                  <a:prstClr val="black"/>
                </a:solidFill>
              </a:rPr>
              <a:pPr/>
              <a:t>6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11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54A59-D28B-4C1A-B9B6-F55A5E7A7FEB}" type="slidenum">
              <a:rPr lang="pt-BR" smtClean="0">
                <a:solidFill>
                  <a:prstClr val="black"/>
                </a:solidFill>
              </a:rPr>
              <a:pPr/>
              <a:t>7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7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54A59-D28B-4C1A-B9B6-F55A5E7A7FEB}" type="slidenum">
              <a:rPr lang="pt-BR" smtClean="0">
                <a:solidFill>
                  <a:prstClr val="black"/>
                </a:solidFill>
              </a:rPr>
              <a:pPr/>
              <a:t>8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074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54A59-D28B-4C1A-B9B6-F55A5E7A7FEB}" type="slidenum">
              <a:rPr lang="pt-BR" smtClean="0">
                <a:solidFill>
                  <a:prstClr val="black"/>
                </a:solidFill>
              </a:rPr>
              <a:pPr/>
              <a:t>9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789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54A59-D28B-4C1A-B9B6-F55A5E7A7FEB}" type="slidenum">
              <a:rPr lang="pt-BR" smtClean="0">
                <a:solidFill>
                  <a:prstClr val="black"/>
                </a:solidFill>
              </a:rPr>
              <a:pPr/>
              <a:t>10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672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54A59-D28B-4C1A-B9B6-F55A5E7A7FEB}" type="slidenum">
              <a:rPr lang="pt-BR" smtClean="0">
                <a:solidFill>
                  <a:prstClr val="black"/>
                </a:solidFill>
              </a:rPr>
              <a:pPr/>
              <a:t>11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667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54A59-D28B-4C1A-B9B6-F55A5E7A7FEB}" type="slidenum">
              <a:rPr lang="pt-BR" smtClean="0">
                <a:solidFill>
                  <a:prstClr val="black"/>
                </a:solidFill>
              </a:rPr>
              <a:pPr/>
              <a:t>12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15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669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AD722C-7D9D-4647-B01D-126629B7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69" y="123092"/>
            <a:ext cx="7444156" cy="571500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858438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94BFCD-432F-47C0-984C-BD9DAF2DB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769" y="1148618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C1C1C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>
                <a:solidFill>
                  <a:srgbClr val="1C1C1C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>
                <a:solidFill>
                  <a:srgbClr val="1C1C1C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>
                <a:solidFill>
                  <a:srgbClr val="1C1C1C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>
                <a:solidFill>
                  <a:srgbClr val="1C1C1C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nível0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2D3A0750-620B-45DE-8672-37E282AAF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30" y="0"/>
            <a:ext cx="7444156" cy="571500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505941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49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547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49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200F559-3912-4F0E-B9A9-68DF1325B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7941A-0006-4041-859E-62DD6902F30E}" type="datetimeFigureOut">
              <a:rPr lang="pt-BR" smtClean="0"/>
              <a:t>08/07/2021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A27085E-3F4E-4715-8DFA-63583DC78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6EA5716-A06D-4D14-B5D3-A3E243322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4A7C8-3E83-4A82-AB52-C46F2AED23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0210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tângulo 66">
            <a:extLst>
              <a:ext uri="{FF2B5EF4-FFF2-40B4-BE49-F238E27FC236}">
                <a16:creationId xmlns:a16="http://schemas.microsoft.com/office/drawing/2014/main" id="{F28BA281-2DD2-486A-B9A0-796B67CAC659}"/>
              </a:ext>
            </a:extLst>
          </p:cNvPr>
          <p:cNvSpPr/>
          <p:nvPr userDrawn="1"/>
        </p:nvSpPr>
        <p:spPr>
          <a:xfrm flipV="1">
            <a:off x="0" y="6743700"/>
            <a:ext cx="12192000" cy="114300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AC26E7DF-54B1-43C6-BA87-2D9E7A04A1E2}"/>
              </a:ext>
            </a:extLst>
          </p:cNvPr>
          <p:cNvCxnSpPr/>
          <p:nvPr userDrawn="1"/>
        </p:nvCxnSpPr>
        <p:spPr>
          <a:xfrm>
            <a:off x="490071" y="1073979"/>
            <a:ext cx="656247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ângulo 22">
            <a:extLst>
              <a:ext uri="{FF2B5EF4-FFF2-40B4-BE49-F238E27FC236}">
                <a16:creationId xmlns:a16="http://schemas.microsoft.com/office/drawing/2014/main" id="{FFD49BF6-D603-4F61-8A55-D68439DDF9D3}"/>
              </a:ext>
            </a:extLst>
          </p:cNvPr>
          <p:cNvSpPr/>
          <p:nvPr userDrawn="1"/>
        </p:nvSpPr>
        <p:spPr>
          <a:xfrm>
            <a:off x="-8495" y="139338"/>
            <a:ext cx="313295" cy="8334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5C160B69-EC2E-4DBD-A3BA-CA51A032F713}"/>
              </a:ext>
            </a:extLst>
          </p:cNvPr>
          <p:cNvSpPr/>
          <p:nvPr userDrawn="1"/>
        </p:nvSpPr>
        <p:spPr>
          <a:xfrm>
            <a:off x="361027" y="139338"/>
            <a:ext cx="156648" cy="8334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D1FFC5F-9852-46A3-A6A7-E9FE1628FB66}"/>
              </a:ext>
            </a:extLst>
          </p:cNvPr>
          <p:cNvSpPr/>
          <p:nvPr userDrawn="1"/>
        </p:nvSpPr>
        <p:spPr>
          <a:xfrm>
            <a:off x="11194869" y="0"/>
            <a:ext cx="692331" cy="11346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53D8154-85AD-4386-99B4-95AA4301F02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54880" y="302187"/>
            <a:ext cx="1036856" cy="68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3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63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rgbClr val="1C1C1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21.png"/><Relationship Id="rId7" Type="http://schemas.openxmlformats.org/officeDocument/2006/relationships/image" Target="../media/image23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chart" Target="../charts/chart8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1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5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.xml"/><Relationship Id="rId3" Type="http://schemas.openxmlformats.org/officeDocument/2006/relationships/image" Target="../media/image21.png"/><Relationship Id="rId7" Type="http://schemas.openxmlformats.org/officeDocument/2006/relationships/image" Target="../media/image23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chart" Target="../charts/chart16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Mulher com celular na mão&#10;&#10;Descrição gerada automaticamente com confiança média">
            <a:extLst>
              <a:ext uri="{FF2B5EF4-FFF2-40B4-BE49-F238E27FC236}">
                <a16:creationId xmlns:a16="http://schemas.microsoft.com/office/drawing/2014/main" id="{66C03191-EAC1-4A0A-B702-815ED3CCA7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5"/>
          <a:stretch/>
        </p:blipFill>
        <p:spPr>
          <a:xfrm>
            <a:off x="0" y="-13253"/>
            <a:ext cx="12274739" cy="6771861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2725355B-6944-480A-86C5-30EB9E1B27FD}"/>
              </a:ext>
            </a:extLst>
          </p:cNvPr>
          <p:cNvSpPr/>
          <p:nvPr/>
        </p:nvSpPr>
        <p:spPr>
          <a:xfrm>
            <a:off x="8419080" y="-13252"/>
            <a:ext cx="3772920" cy="5760000"/>
          </a:xfrm>
          <a:prstGeom prst="rect">
            <a:avLst/>
          </a:prstGeom>
          <a:solidFill>
            <a:srgbClr val="FEFEF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spc="300" dirty="0">
              <a:solidFill>
                <a:schemeClr val="bg2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8C250E5-9607-47BB-A181-EADBA97864FF}"/>
              </a:ext>
            </a:extLst>
          </p:cNvPr>
          <p:cNvSpPr txBox="1"/>
          <p:nvPr/>
        </p:nvSpPr>
        <p:spPr>
          <a:xfrm>
            <a:off x="8419080" y="1937031"/>
            <a:ext cx="3772920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ea typeface="Cambria" panose="02040503050406030204" pitchFamily="18" charset="0"/>
              </a:rPr>
              <a:t>Pesquisa de Satisfação com Beneficiários 2021</a:t>
            </a:r>
          </a:p>
          <a:p>
            <a:pPr algn="ctr"/>
            <a:r>
              <a:rPr lang="pt-BR" b="1" dirty="0">
                <a:cs typeface="Calibri" panose="020F0502020204030204" pitchFamily="34" charset="0"/>
              </a:rPr>
              <a:t>(Ano Base 2020)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609FD5A5-4354-49AF-B532-6D59A2DA9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717" y="5024946"/>
            <a:ext cx="2700141" cy="46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agem 13" descr="Logotipo, nome da empresa&#10;&#10;Descrição gerada automaticamente">
            <a:extLst>
              <a:ext uri="{FF2B5EF4-FFF2-40B4-BE49-F238E27FC236}">
                <a16:creationId xmlns:a16="http://schemas.microsoft.com/office/drawing/2014/main" id="{545CEBE7-CC82-478E-88DE-841059AC77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53" b="25880"/>
          <a:stretch/>
        </p:blipFill>
        <p:spPr>
          <a:xfrm>
            <a:off x="11400862" y="4962076"/>
            <a:ext cx="656133" cy="47707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CD11FE9-DDEE-4BCE-AB30-67094384F8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792"/>
          <a:stretch/>
        </p:blipFill>
        <p:spPr>
          <a:xfrm>
            <a:off x="9437914" y="588459"/>
            <a:ext cx="1751744" cy="115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9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6E92A931-AD82-41C0-9C5E-38BDBA0B05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078551"/>
              </p:ext>
            </p:extLst>
          </p:nvPr>
        </p:nvGraphicFramePr>
        <p:xfrm>
          <a:off x="664473" y="3497803"/>
          <a:ext cx="10761086" cy="2479881"/>
        </p:xfrm>
        <a:graphic>
          <a:graphicData uri="http://schemas.openxmlformats.org/drawingml/2006/table">
            <a:tbl>
              <a:tblPr/>
              <a:tblGrid>
                <a:gridCol w="6330051">
                  <a:extLst>
                    <a:ext uri="{9D8B030D-6E8A-4147-A177-3AD203B41FA5}">
                      <a16:colId xmlns:a16="http://schemas.microsoft.com/office/drawing/2014/main" val="1115746144"/>
                    </a:ext>
                  </a:extLst>
                </a:gridCol>
                <a:gridCol w="633005">
                  <a:extLst>
                    <a:ext uri="{9D8B030D-6E8A-4147-A177-3AD203B41FA5}">
                      <a16:colId xmlns:a16="http://schemas.microsoft.com/office/drawing/2014/main" val="114320034"/>
                    </a:ext>
                  </a:extLst>
                </a:gridCol>
                <a:gridCol w="633005">
                  <a:extLst>
                    <a:ext uri="{9D8B030D-6E8A-4147-A177-3AD203B41FA5}">
                      <a16:colId xmlns:a16="http://schemas.microsoft.com/office/drawing/2014/main" val="1207010038"/>
                    </a:ext>
                  </a:extLst>
                </a:gridCol>
                <a:gridCol w="633005">
                  <a:extLst>
                    <a:ext uri="{9D8B030D-6E8A-4147-A177-3AD203B41FA5}">
                      <a16:colId xmlns:a16="http://schemas.microsoft.com/office/drawing/2014/main" val="341990963"/>
                    </a:ext>
                  </a:extLst>
                </a:gridCol>
                <a:gridCol w="633005">
                  <a:extLst>
                    <a:ext uri="{9D8B030D-6E8A-4147-A177-3AD203B41FA5}">
                      <a16:colId xmlns:a16="http://schemas.microsoft.com/office/drawing/2014/main" val="2236980782"/>
                    </a:ext>
                  </a:extLst>
                </a:gridCol>
                <a:gridCol w="633005">
                  <a:extLst>
                    <a:ext uri="{9D8B030D-6E8A-4147-A177-3AD203B41FA5}">
                      <a16:colId xmlns:a16="http://schemas.microsoft.com/office/drawing/2014/main" val="1461168209"/>
                    </a:ext>
                  </a:extLst>
                </a:gridCol>
                <a:gridCol w="633005">
                  <a:extLst>
                    <a:ext uri="{9D8B030D-6E8A-4147-A177-3AD203B41FA5}">
                      <a16:colId xmlns:a16="http://schemas.microsoft.com/office/drawing/2014/main" val="4140011720"/>
                    </a:ext>
                  </a:extLst>
                </a:gridCol>
                <a:gridCol w="633005">
                  <a:extLst>
                    <a:ext uri="{9D8B030D-6E8A-4147-A177-3AD203B41FA5}">
                      <a16:colId xmlns:a16="http://schemas.microsoft.com/office/drawing/2014/main" val="3092386113"/>
                    </a:ext>
                  </a:extLst>
                </a:gridCol>
              </a:tblGrid>
              <a:tr h="32628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8 - Documentos e formulários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Geral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Proporção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Erro Padrão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Erro Amostral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Nível de confiança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Intervalo inferior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Intervalo Superior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152215"/>
                  </a:ext>
                </a:extLst>
              </a:tr>
              <a:tr h="27873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Muito bom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033785"/>
                  </a:ext>
                </a:extLst>
              </a:tr>
              <a:tr h="27873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Bom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16,7%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13,4%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20,1%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279205"/>
                  </a:ext>
                </a:extLst>
              </a:tr>
              <a:tr h="27873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Regular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11,7%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672863"/>
                  </a:ext>
                </a:extLst>
              </a:tr>
              <a:tr h="27873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Ruim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590655"/>
                  </a:ext>
                </a:extLst>
              </a:tr>
              <a:tr h="27873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Muito ruim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0,4%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-0,2%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575494"/>
                  </a:ext>
                </a:extLst>
              </a:tr>
              <a:tr h="27873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Nunca preenchi documentos ou formulários exigidos pelo meu plano de saúde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231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49,0%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44,4%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53,5%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968288"/>
                  </a:ext>
                </a:extLst>
              </a:tr>
              <a:tr h="27873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Não sei/ Não me lembro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18,2%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14,7%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21,7%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732845"/>
                  </a:ext>
                </a:extLst>
              </a:tr>
              <a:tr h="18390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1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1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1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1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1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1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1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0655131"/>
                  </a:ext>
                </a:extLst>
              </a:tr>
            </a:tbl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336B1CD8-7A90-4BA9-B427-8BC30CA03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478241"/>
              </p:ext>
            </p:extLst>
          </p:nvPr>
        </p:nvGraphicFramePr>
        <p:xfrm>
          <a:off x="664473" y="1829942"/>
          <a:ext cx="10761086" cy="1459765"/>
        </p:xfrm>
        <a:graphic>
          <a:graphicData uri="http://schemas.openxmlformats.org/drawingml/2006/table">
            <a:tbl>
              <a:tblPr/>
              <a:tblGrid>
                <a:gridCol w="6330051">
                  <a:extLst>
                    <a:ext uri="{9D8B030D-6E8A-4147-A177-3AD203B41FA5}">
                      <a16:colId xmlns:a16="http://schemas.microsoft.com/office/drawing/2014/main" val="2634065673"/>
                    </a:ext>
                  </a:extLst>
                </a:gridCol>
                <a:gridCol w="633005">
                  <a:extLst>
                    <a:ext uri="{9D8B030D-6E8A-4147-A177-3AD203B41FA5}">
                      <a16:colId xmlns:a16="http://schemas.microsoft.com/office/drawing/2014/main" val="349016449"/>
                    </a:ext>
                  </a:extLst>
                </a:gridCol>
                <a:gridCol w="633005">
                  <a:extLst>
                    <a:ext uri="{9D8B030D-6E8A-4147-A177-3AD203B41FA5}">
                      <a16:colId xmlns:a16="http://schemas.microsoft.com/office/drawing/2014/main" val="570879947"/>
                    </a:ext>
                  </a:extLst>
                </a:gridCol>
                <a:gridCol w="633005">
                  <a:extLst>
                    <a:ext uri="{9D8B030D-6E8A-4147-A177-3AD203B41FA5}">
                      <a16:colId xmlns:a16="http://schemas.microsoft.com/office/drawing/2014/main" val="172422263"/>
                    </a:ext>
                  </a:extLst>
                </a:gridCol>
                <a:gridCol w="633005">
                  <a:extLst>
                    <a:ext uri="{9D8B030D-6E8A-4147-A177-3AD203B41FA5}">
                      <a16:colId xmlns:a16="http://schemas.microsoft.com/office/drawing/2014/main" val="4191418555"/>
                    </a:ext>
                  </a:extLst>
                </a:gridCol>
                <a:gridCol w="633005">
                  <a:extLst>
                    <a:ext uri="{9D8B030D-6E8A-4147-A177-3AD203B41FA5}">
                      <a16:colId xmlns:a16="http://schemas.microsoft.com/office/drawing/2014/main" val="4280801574"/>
                    </a:ext>
                  </a:extLst>
                </a:gridCol>
                <a:gridCol w="633005">
                  <a:extLst>
                    <a:ext uri="{9D8B030D-6E8A-4147-A177-3AD203B41FA5}">
                      <a16:colId xmlns:a16="http://schemas.microsoft.com/office/drawing/2014/main" val="2026723250"/>
                    </a:ext>
                  </a:extLst>
                </a:gridCol>
                <a:gridCol w="633005">
                  <a:extLst>
                    <a:ext uri="{9D8B030D-6E8A-4147-A177-3AD203B41FA5}">
                      <a16:colId xmlns:a16="http://schemas.microsoft.com/office/drawing/2014/main" val="2654411616"/>
                    </a:ext>
                  </a:extLst>
                </a:gridCol>
              </a:tblGrid>
              <a:tr h="32430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7 - Nos últimos 12 meses, quando você fez uma reclamação para o seu plano  você teve sua demanda resolvida?</a:t>
                      </a:r>
                    </a:p>
                  </a:txBody>
                  <a:tcPr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Geral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Proporção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Erro Padrão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Erro Amostral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Nível de confiança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Intervalo inferior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Intervalo Superior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508042"/>
                  </a:ext>
                </a:extLst>
              </a:tr>
              <a:tr h="2787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Sim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19,5%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15,9%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23,1%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094340"/>
                  </a:ext>
                </a:extLst>
              </a:tr>
              <a:tr h="2787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Não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18,2%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14,7%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21,7%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812497"/>
                  </a:ext>
                </a:extLst>
              </a:tr>
              <a:tr h="2787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Nos 12 últimos meses não reclamei do meu plano de saúde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253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53,6%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49,1%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58,1%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302557"/>
                  </a:ext>
                </a:extLst>
              </a:tr>
              <a:tr h="2787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Não sei/ Não me lembro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11,2%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676769"/>
                  </a:ext>
                </a:extLst>
              </a:tr>
            </a:tbl>
          </a:graphicData>
        </a:graphic>
      </p:graphicFrame>
      <p:sp>
        <p:nvSpPr>
          <p:cNvPr id="18" name="CaixaDeTexto 17">
            <a:extLst>
              <a:ext uri="{FF2B5EF4-FFF2-40B4-BE49-F238E27FC236}">
                <a16:creationId xmlns:a16="http://schemas.microsoft.com/office/drawing/2014/main" id="{38DC8372-812B-45D5-B3BB-2FDB49311852}"/>
              </a:ext>
            </a:extLst>
          </p:cNvPr>
          <p:cNvSpPr txBox="1"/>
          <p:nvPr/>
        </p:nvSpPr>
        <p:spPr>
          <a:xfrm>
            <a:off x="415898" y="1078069"/>
            <a:ext cx="1854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Intervalo de Confiança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10E7F8F-81EF-4896-BB4E-363621424479}"/>
              </a:ext>
            </a:extLst>
          </p:cNvPr>
          <p:cNvSpPr txBox="1"/>
          <p:nvPr/>
        </p:nvSpPr>
        <p:spPr>
          <a:xfrm>
            <a:off x="557923" y="242563"/>
            <a:ext cx="2975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Dados Técnicos</a:t>
            </a:r>
          </a:p>
        </p:txBody>
      </p:sp>
    </p:spTree>
    <p:extLst>
      <p:ext uri="{BB962C8B-B14F-4D97-AF65-F5344CB8AC3E}">
        <p14:creationId xmlns:p14="http://schemas.microsoft.com/office/powerpoint/2010/main" val="312006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06685DE3-CFC2-478C-A015-877E33F3EB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201300"/>
              </p:ext>
            </p:extLst>
          </p:nvPr>
        </p:nvGraphicFramePr>
        <p:xfrm>
          <a:off x="595607" y="4218211"/>
          <a:ext cx="11000785" cy="1955961"/>
        </p:xfrm>
        <a:graphic>
          <a:graphicData uri="http://schemas.openxmlformats.org/drawingml/2006/table">
            <a:tbl>
              <a:tblPr/>
              <a:tblGrid>
                <a:gridCol w="6471050">
                  <a:extLst>
                    <a:ext uri="{9D8B030D-6E8A-4147-A177-3AD203B41FA5}">
                      <a16:colId xmlns:a16="http://schemas.microsoft.com/office/drawing/2014/main" val="1115746144"/>
                    </a:ext>
                  </a:extLst>
                </a:gridCol>
                <a:gridCol w="647105">
                  <a:extLst>
                    <a:ext uri="{9D8B030D-6E8A-4147-A177-3AD203B41FA5}">
                      <a16:colId xmlns:a16="http://schemas.microsoft.com/office/drawing/2014/main" val="114320034"/>
                    </a:ext>
                  </a:extLst>
                </a:gridCol>
                <a:gridCol w="647105">
                  <a:extLst>
                    <a:ext uri="{9D8B030D-6E8A-4147-A177-3AD203B41FA5}">
                      <a16:colId xmlns:a16="http://schemas.microsoft.com/office/drawing/2014/main" val="1260288672"/>
                    </a:ext>
                  </a:extLst>
                </a:gridCol>
                <a:gridCol w="647105">
                  <a:extLst>
                    <a:ext uri="{9D8B030D-6E8A-4147-A177-3AD203B41FA5}">
                      <a16:colId xmlns:a16="http://schemas.microsoft.com/office/drawing/2014/main" val="341990963"/>
                    </a:ext>
                  </a:extLst>
                </a:gridCol>
                <a:gridCol w="647105">
                  <a:extLst>
                    <a:ext uri="{9D8B030D-6E8A-4147-A177-3AD203B41FA5}">
                      <a16:colId xmlns:a16="http://schemas.microsoft.com/office/drawing/2014/main" val="2236980782"/>
                    </a:ext>
                  </a:extLst>
                </a:gridCol>
                <a:gridCol w="647105">
                  <a:extLst>
                    <a:ext uri="{9D8B030D-6E8A-4147-A177-3AD203B41FA5}">
                      <a16:colId xmlns:a16="http://schemas.microsoft.com/office/drawing/2014/main" val="1461168209"/>
                    </a:ext>
                  </a:extLst>
                </a:gridCol>
                <a:gridCol w="647105">
                  <a:extLst>
                    <a:ext uri="{9D8B030D-6E8A-4147-A177-3AD203B41FA5}">
                      <a16:colId xmlns:a16="http://schemas.microsoft.com/office/drawing/2014/main" val="4140011720"/>
                    </a:ext>
                  </a:extLst>
                </a:gridCol>
                <a:gridCol w="647105">
                  <a:extLst>
                    <a:ext uri="{9D8B030D-6E8A-4147-A177-3AD203B41FA5}">
                      <a16:colId xmlns:a16="http://schemas.microsoft.com/office/drawing/2014/main" val="3092386113"/>
                    </a:ext>
                  </a:extLst>
                </a:gridCol>
              </a:tblGrid>
              <a:tr h="26852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10 - Recomendação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Geral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Proporção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Erro Padrão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Erro Amostral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Nível de confiança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Intervalo inferior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Intervalo Superior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152215"/>
                  </a:ext>
                </a:extLst>
              </a:tr>
              <a:tr h="2685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Definitivamente recomendaria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033785"/>
                  </a:ext>
                </a:extLst>
              </a:tr>
              <a:tr h="2685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Recomendaria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244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51,7%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47,2%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56,2%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279205"/>
                  </a:ext>
                </a:extLst>
              </a:tr>
              <a:tr h="2685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Indiferente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6,6%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672863"/>
                  </a:ext>
                </a:extLst>
              </a:tr>
              <a:tr h="2685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Recomendaria com ressalvas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22,2%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18,5%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26,0%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590655"/>
                  </a:ext>
                </a:extLst>
              </a:tr>
              <a:tr h="2685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Não recomendaria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14,2%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11,0%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17,3%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575494"/>
                  </a:ext>
                </a:extLst>
              </a:tr>
              <a:tr h="2685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Não sei/Não tenho como avaliar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4,4%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6,3%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968288"/>
                  </a:ext>
                </a:extLst>
              </a:tr>
            </a:tbl>
          </a:graphicData>
        </a:graphic>
      </p:graphicFrame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287E78D-2D62-4107-AA56-9AA3C7536F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239765"/>
              </p:ext>
            </p:extLst>
          </p:nvPr>
        </p:nvGraphicFramePr>
        <p:xfrm>
          <a:off x="595608" y="1826408"/>
          <a:ext cx="11000784" cy="2012674"/>
        </p:xfrm>
        <a:graphic>
          <a:graphicData uri="http://schemas.openxmlformats.org/drawingml/2006/table">
            <a:tbl>
              <a:tblPr/>
              <a:tblGrid>
                <a:gridCol w="6471049">
                  <a:extLst>
                    <a:ext uri="{9D8B030D-6E8A-4147-A177-3AD203B41FA5}">
                      <a16:colId xmlns:a16="http://schemas.microsoft.com/office/drawing/2014/main" val="2708719931"/>
                    </a:ext>
                  </a:extLst>
                </a:gridCol>
                <a:gridCol w="647105">
                  <a:extLst>
                    <a:ext uri="{9D8B030D-6E8A-4147-A177-3AD203B41FA5}">
                      <a16:colId xmlns:a16="http://schemas.microsoft.com/office/drawing/2014/main" val="2201748171"/>
                    </a:ext>
                  </a:extLst>
                </a:gridCol>
                <a:gridCol w="647105">
                  <a:extLst>
                    <a:ext uri="{9D8B030D-6E8A-4147-A177-3AD203B41FA5}">
                      <a16:colId xmlns:a16="http://schemas.microsoft.com/office/drawing/2014/main" val="3091327938"/>
                    </a:ext>
                  </a:extLst>
                </a:gridCol>
                <a:gridCol w="647105">
                  <a:extLst>
                    <a:ext uri="{9D8B030D-6E8A-4147-A177-3AD203B41FA5}">
                      <a16:colId xmlns:a16="http://schemas.microsoft.com/office/drawing/2014/main" val="4247876285"/>
                    </a:ext>
                  </a:extLst>
                </a:gridCol>
                <a:gridCol w="647105">
                  <a:extLst>
                    <a:ext uri="{9D8B030D-6E8A-4147-A177-3AD203B41FA5}">
                      <a16:colId xmlns:a16="http://schemas.microsoft.com/office/drawing/2014/main" val="2760217300"/>
                    </a:ext>
                  </a:extLst>
                </a:gridCol>
                <a:gridCol w="647105">
                  <a:extLst>
                    <a:ext uri="{9D8B030D-6E8A-4147-A177-3AD203B41FA5}">
                      <a16:colId xmlns:a16="http://schemas.microsoft.com/office/drawing/2014/main" val="3929033464"/>
                    </a:ext>
                  </a:extLst>
                </a:gridCol>
                <a:gridCol w="647105">
                  <a:extLst>
                    <a:ext uri="{9D8B030D-6E8A-4147-A177-3AD203B41FA5}">
                      <a16:colId xmlns:a16="http://schemas.microsoft.com/office/drawing/2014/main" val="3414782708"/>
                    </a:ext>
                  </a:extLst>
                </a:gridCol>
                <a:gridCol w="647105">
                  <a:extLst>
                    <a:ext uri="{9D8B030D-6E8A-4147-A177-3AD203B41FA5}">
                      <a16:colId xmlns:a16="http://schemas.microsoft.com/office/drawing/2014/main" val="3680441401"/>
                    </a:ext>
                  </a:extLst>
                </a:gridCol>
              </a:tblGrid>
              <a:tr h="40151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9 - Avaliação geral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Geral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Proporção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Erro Padrão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Erro Amostral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Nível de confiança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Intervalo inferior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Intervalo Superior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386904"/>
                  </a:ext>
                </a:extLst>
              </a:tr>
              <a:tr h="2685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Muito bom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11,9%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8,9%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14,8%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260546"/>
                  </a:ext>
                </a:extLst>
              </a:tr>
              <a:tr h="2685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Bom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44,5%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40,0%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49,0%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560826"/>
                  </a:ext>
                </a:extLst>
              </a:tr>
              <a:tr h="2685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Regular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30,3%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26,2%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34,4%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456092"/>
                  </a:ext>
                </a:extLst>
              </a:tr>
              <a:tr h="2685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Ruim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6,6%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8,8%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702245"/>
                  </a:ext>
                </a:extLst>
              </a:tr>
              <a:tr h="2685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Muito ruim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5075"/>
                  </a:ext>
                </a:extLst>
              </a:tr>
              <a:tr h="2685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Não sei/Não tenho como avaliar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839478"/>
                  </a:ext>
                </a:extLst>
              </a:tr>
            </a:tbl>
          </a:graphicData>
        </a:graphic>
      </p:graphicFrame>
      <p:sp>
        <p:nvSpPr>
          <p:cNvPr id="16" name="CaixaDeTexto 15">
            <a:extLst>
              <a:ext uri="{FF2B5EF4-FFF2-40B4-BE49-F238E27FC236}">
                <a16:creationId xmlns:a16="http://schemas.microsoft.com/office/drawing/2014/main" id="{D543B5BD-0277-4FBE-9F09-A025A1BCB372}"/>
              </a:ext>
            </a:extLst>
          </p:cNvPr>
          <p:cNvSpPr txBox="1"/>
          <p:nvPr/>
        </p:nvSpPr>
        <p:spPr>
          <a:xfrm>
            <a:off x="415898" y="1078069"/>
            <a:ext cx="1854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Intervalo de Confiança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465C9B9-22C0-4A22-887E-43D83D84B407}"/>
              </a:ext>
            </a:extLst>
          </p:cNvPr>
          <p:cNvSpPr txBox="1"/>
          <p:nvPr/>
        </p:nvSpPr>
        <p:spPr>
          <a:xfrm>
            <a:off x="557923" y="242563"/>
            <a:ext cx="2975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Dados Técnicos</a:t>
            </a:r>
          </a:p>
        </p:txBody>
      </p:sp>
    </p:spTree>
    <p:extLst>
      <p:ext uri="{BB962C8B-B14F-4D97-AF65-F5344CB8AC3E}">
        <p14:creationId xmlns:p14="http://schemas.microsoft.com/office/powerpoint/2010/main" val="1282966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6AF016A0-3574-4A6D-97EA-9C17CD19A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137657"/>
              </p:ext>
            </p:extLst>
          </p:nvPr>
        </p:nvGraphicFramePr>
        <p:xfrm>
          <a:off x="539140" y="2136177"/>
          <a:ext cx="5721230" cy="2916234"/>
        </p:xfrm>
        <a:graphic>
          <a:graphicData uri="http://schemas.openxmlformats.org/drawingml/2006/table">
            <a:tbl>
              <a:tblPr/>
              <a:tblGrid>
                <a:gridCol w="2055074">
                  <a:extLst>
                    <a:ext uri="{9D8B030D-6E8A-4147-A177-3AD203B41FA5}">
                      <a16:colId xmlns:a16="http://schemas.microsoft.com/office/drawing/2014/main" val="2479003568"/>
                    </a:ext>
                  </a:extLst>
                </a:gridCol>
                <a:gridCol w="1162584">
                  <a:extLst>
                    <a:ext uri="{9D8B030D-6E8A-4147-A177-3AD203B41FA5}">
                      <a16:colId xmlns:a16="http://schemas.microsoft.com/office/drawing/2014/main" val="3975291648"/>
                    </a:ext>
                  </a:extLst>
                </a:gridCol>
                <a:gridCol w="178404">
                  <a:extLst>
                    <a:ext uri="{9D8B030D-6E8A-4147-A177-3AD203B41FA5}">
                      <a16:colId xmlns:a16="http://schemas.microsoft.com/office/drawing/2014/main" val="4221259952"/>
                    </a:ext>
                  </a:extLst>
                </a:gridCol>
                <a:gridCol w="1162584">
                  <a:extLst>
                    <a:ext uri="{9D8B030D-6E8A-4147-A177-3AD203B41FA5}">
                      <a16:colId xmlns:a16="http://schemas.microsoft.com/office/drawing/2014/main" val="296546883"/>
                    </a:ext>
                  </a:extLst>
                </a:gridCol>
                <a:gridCol w="1162584">
                  <a:extLst>
                    <a:ext uri="{9D8B030D-6E8A-4147-A177-3AD203B41FA5}">
                      <a16:colId xmlns:a16="http://schemas.microsoft.com/office/drawing/2014/main" val="70909319"/>
                    </a:ext>
                  </a:extLst>
                </a:gridCol>
              </a:tblGrid>
              <a:tr h="23857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Distribuição por Cidade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12"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Intervalo de Confiança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1881372"/>
                  </a:ext>
                </a:extLst>
              </a:tr>
              <a:tr h="23857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Região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Pesquisado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Limite Inferior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Limite Superior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109011"/>
                  </a:ext>
                </a:extLst>
              </a:tr>
              <a:tr h="24746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SAO PAULO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589148"/>
                  </a:ext>
                </a:extLst>
              </a:tr>
              <a:tr h="24746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FRANCO DA ROCHA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623956"/>
                  </a:ext>
                </a:extLst>
              </a:tr>
              <a:tr h="24746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FRANCISCO MORATO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428413"/>
                  </a:ext>
                </a:extLst>
              </a:tr>
              <a:tr h="24746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CAIEIRAS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625611"/>
                  </a:ext>
                </a:extLst>
              </a:tr>
              <a:tr h="24746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ITAQUAQUECETUBA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pt-BR" sz="12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26021"/>
                  </a:ext>
                </a:extLst>
              </a:tr>
              <a:tr h="24746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GUARULHOS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835570"/>
                  </a:ext>
                </a:extLst>
              </a:tr>
              <a:tr h="23857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OSASCO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306459"/>
                  </a:ext>
                </a:extLst>
              </a:tr>
              <a:tr h="23857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CAJAMAR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344492"/>
                  </a:ext>
                </a:extLst>
              </a:tr>
              <a:tr h="23857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CARAPICUIBA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294758"/>
                  </a:ext>
                </a:extLst>
              </a:tr>
              <a:tr h="23857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FERRAZ DE VASCONCELOS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063712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C5060610-6D3B-4CBA-899F-3604EBD328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178577"/>
              </p:ext>
            </p:extLst>
          </p:nvPr>
        </p:nvGraphicFramePr>
        <p:xfrm>
          <a:off x="6677460" y="2136177"/>
          <a:ext cx="4899200" cy="3596075"/>
        </p:xfrm>
        <a:graphic>
          <a:graphicData uri="http://schemas.openxmlformats.org/drawingml/2006/table">
            <a:tbl>
              <a:tblPr/>
              <a:tblGrid>
                <a:gridCol w="1233044">
                  <a:extLst>
                    <a:ext uri="{9D8B030D-6E8A-4147-A177-3AD203B41FA5}">
                      <a16:colId xmlns:a16="http://schemas.microsoft.com/office/drawing/2014/main" val="1222817563"/>
                    </a:ext>
                  </a:extLst>
                </a:gridCol>
                <a:gridCol w="1162584">
                  <a:extLst>
                    <a:ext uri="{9D8B030D-6E8A-4147-A177-3AD203B41FA5}">
                      <a16:colId xmlns:a16="http://schemas.microsoft.com/office/drawing/2014/main" val="3014015914"/>
                    </a:ext>
                  </a:extLst>
                </a:gridCol>
                <a:gridCol w="178404">
                  <a:extLst>
                    <a:ext uri="{9D8B030D-6E8A-4147-A177-3AD203B41FA5}">
                      <a16:colId xmlns:a16="http://schemas.microsoft.com/office/drawing/2014/main" val="3266097213"/>
                    </a:ext>
                  </a:extLst>
                </a:gridCol>
                <a:gridCol w="1162584">
                  <a:extLst>
                    <a:ext uri="{9D8B030D-6E8A-4147-A177-3AD203B41FA5}">
                      <a16:colId xmlns:a16="http://schemas.microsoft.com/office/drawing/2014/main" val="653553222"/>
                    </a:ext>
                  </a:extLst>
                </a:gridCol>
                <a:gridCol w="1162584">
                  <a:extLst>
                    <a:ext uri="{9D8B030D-6E8A-4147-A177-3AD203B41FA5}">
                      <a16:colId xmlns:a16="http://schemas.microsoft.com/office/drawing/2014/main" val="4171451215"/>
                    </a:ext>
                  </a:extLst>
                </a:gridCol>
              </a:tblGrid>
              <a:tr h="27193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Distribuição por Faixa Etária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13"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Intervalo de Confiança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1881372"/>
                  </a:ext>
                </a:extLst>
              </a:tr>
              <a:tr h="27193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Faixa Etária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Pesquisado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Limite Inferior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Limite Superior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109011"/>
                  </a:ext>
                </a:extLst>
              </a:tr>
              <a:tr h="28207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18 a 20 anos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200" b="1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589148"/>
                  </a:ext>
                </a:extLst>
              </a:tr>
              <a:tr h="28207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21 a 30 anos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200" b="1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26021"/>
                  </a:ext>
                </a:extLst>
              </a:tr>
              <a:tr h="28207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31 a 40 anos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200" b="1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835570"/>
                  </a:ext>
                </a:extLst>
              </a:tr>
              <a:tr h="27193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41 a 50 anos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200" b="1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306459"/>
                  </a:ext>
                </a:extLst>
              </a:tr>
              <a:tr h="27193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51 a 60 anos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200" b="1" i="0" u="none" strike="noStrike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344492"/>
                  </a:ext>
                </a:extLst>
              </a:tr>
              <a:tr h="27193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Mais de 60 anos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200" b="1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401038"/>
                  </a:ext>
                </a:extLst>
              </a:tr>
              <a:tr h="301460">
                <a:tc gridSpan="2">
                  <a:txBody>
                    <a:bodyPr/>
                    <a:lstStyle/>
                    <a:p>
                      <a:endParaRPr lang="pt-BR" b="1" dirty="0"/>
                    </a:p>
                  </a:txBody>
                  <a:tcPr marL="9525" marR="9525" marT="9525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pt-BR" b="1" dirty="0"/>
                    </a:p>
                  </a:txBody>
                  <a:tcPr marL="9525" marR="9525" marT="9525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8792988"/>
                  </a:ext>
                </a:extLst>
              </a:tr>
              <a:tr h="27289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Distribuição por Gênero</a:t>
                      </a:r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Intervalo de Confiança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954672"/>
                  </a:ext>
                </a:extLst>
              </a:tr>
              <a:tr h="27193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Gênero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Pesquisado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Limite Inferior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Limite Superior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932485"/>
                  </a:ext>
                </a:extLst>
              </a:tr>
              <a:tr h="27193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Feminino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2896"/>
                  </a:ext>
                </a:extLst>
              </a:tr>
              <a:tr h="27193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Masculino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pt-BR" sz="1200" b="1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009218"/>
                  </a:ext>
                </a:extLst>
              </a:tr>
            </a:tbl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:a16="http://schemas.microsoft.com/office/drawing/2014/main" id="{487DCB22-0298-484C-B9A4-721AEC517C55}"/>
              </a:ext>
            </a:extLst>
          </p:cNvPr>
          <p:cNvSpPr txBox="1"/>
          <p:nvPr/>
        </p:nvSpPr>
        <p:spPr>
          <a:xfrm>
            <a:off x="415898" y="1078069"/>
            <a:ext cx="1854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Intervalo de Confiança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7A4FC7E-8048-4D38-8B0D-EC9030B0CC6E}"/>
              </a:ext>
            </a:extLst>
          </p:cNvPr>
          <p:cNvSpPr txBox="1"/>
          <p:nvPr/>
        </p:nvSpPr>
        <p:spPr>
          <a:xfrm>
            <a:off x="557923" y="242563"/>
            <a:ext cx="2975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Dados Técnicos</a:t>
            </a:r>
          </a:p>
        </p:txBody>
      </p:sp>
    </p:spTree>
    <p:extLst>
      <p:ext uri="{BB962C8B-B14F-4D97-AF65-F5344CB8AC3E}">
        <p14:creationId xmlns:p14="http://schemas.microsoft.com/office/powerpoint/2010/main" val="2012071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aixaDeTexto 39">
            <a:extLst>
              <a:ext uri="{FF2B5EF4-FFF2-40B4-BE49-F238E27FC236}">
                <a16:creationId xmlns:a16="http://schemas.microsoft.com/office/drawing/2014/main" id="{78AAB0CD-5DF8-4BDA-8C78-C76F374110E9}"/>
              </a:ext>
            </a:extLst>
          </p:cNvPr>
          <p:cNvSpPr txBox="1"/>
          <p:nvPr/>
        </p:nvSpPr>
        <p:spPr>
          <a:xfrm>
            <a:off x="6134034" y="1146480"/>
            <a:ext cx="1267655" cy="317186"/>
          </a:xfrm>
          <a:prstGeom prst="rect">
            <a:avLst/>
          </a:prstGeom>
          <a:noFill/>
          <a:effectLst/>
        </p:spPr>
        <p:txBody>
          <a:bodyPr wrap="square" lIns="100760" tIns="50379" rIns="100760" bIns="50379" rtlCol="0">
            <a:spAutoFit/>
          </a:bodyPr>
          <a:lstStyle>
            <a:defPPr>
              <a:defRPr lang="pt-BR"/>
            </a:defPPr>
            <a:lvl1pPr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Gênero </a:t>
            </a:r>
          </a:p>
        </p:txBody>
      </p: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221A06B4-5D81-419D-AFDA-57E6B5118284}"/>
              </a:ext>
            </a:extLst>
          </p:cNvPr>
          <p:cNvCxnSpPr>
            <a:cxnSpLocks/>
          </p:cNvCxnSpPr>
          <p:nvPr/>
        </p:nvCxnSpPr>
        <p:spPr>
          <a:xfrm>
            <a:off x="6095999" y="1155889"/>
            <a:ext cx="1" cy="511502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0BC7ED8-46FB-4431-8C43-4D688DA41171}"/>
              </a:ext>
            </a:extLst>
          </p:cNvPr>
          <p:cNvSpPr txBox="1"/>
          <p:nvPr/>
        </p:nvSpPr>
        <p:spPr>
          <a:xfrm>
            <a:off x="0" y="6548275"/>
            <a:ext cx="2833350" cy="230780"/>
          </a:xfrm>
          <a:prstGeom prst="rect">
            <a:avLst/>
          </a:prstGeom>
          <a:noFill/>
        </p:spPr>
        <p:txBody>
          <a:bodyPr wrap="square" lIns="91390" tIns="45694" rIns="91390" bIns="45694" rtlCol="0">
            <a:spAutoFit/>
          </a:bodyPr>
          <a:lstStyle>
            <a:defPPr>
              <a:defRPr lang="pt-BR"/>
            </a:defPPr>
            <a:lvl1pPr defTabSz="1219535">
              <a:defRPr sz="1000" kern="0">
                <a:solidFill>
                  <a:srgbClr val="4D4E53"/>
                </a:solidFill>
              </a:defRPr>
            </a:lvl1pPr>
          </a:lstStyle>
          <a:p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Nota: Resultados apresentados em percentual (%).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704B7EB-8FB2-4D94-8862-CE4B2FF3E24F}"/>
              </a:ext>
            </a:extLst>
          </p:cNvPr>
          <p:cNvSpPr txBox="1"/>
          <p:nvPr/>
        </p:nvSpPr>
        <p:spPr>
          <a:xfrm>
            <a:off x="264552" y="1155889"/>
            <a:ext cx="1033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Faixa Etária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284CE51-1FDA-416D-8869-31D0BF72814B}"/>
              </a:ext>
            </a:extLst>
          </p:cNvPr>
          <p:cNvSpPr txBox="1"/>
          <p:nvPr/>
        </p:nvSpPr>
        <p:spPr>
          <a:xfrm>
            <a:off x="557923" y="242563"/>
            <a:ext cx="7476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Descrição do Perfil Amostrado</a:t>
            </a: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425F503C-DA45-45C0-90E1-7BB8CACBC6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1153532"/>
              </p:ext>
            </p:extLst>
          </p:nvPr>
        </p:nvGraphicFramePr>
        <p:xfrm>
          <a:off x="0" y="1482508"/>
          <a:ext cx="6095999" cy="4744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3" name="Agrupar 12">
            <a:extLst>
              <a:ext uri="{FF2B5EF4-FFF2-40B4-BE49-F238E27FC236}">
                <a16:creationId xmlns:a16="http://schemas.microsoft.com/office/drawing/2014/main" id="{8F822ECD-1C36-4F62-9236-73F95B00AC92}"/>
              </a:ext>
            </a:extLst>
          </p:cNvPr>
          <p:cNvGrpSpPr/>
          <p:nvPr/>
        </p:nvGrpSpPr>
        <p:grpSpPr>
          <a:xfrm>
            <a:off x="7020345" y="1384154"/>
            <a:ext cx="3585600" cy="3877200"/>
            <a:chOff x="0" y="0"/>
            <a:chExt cx="2237239" cy="2543175"/>
          </a:xfrm>
        </p:grpSpPr>
        <p:pic>
          <p:nvPicPr>
            <p:cNvPr id="15" name="Imagem 14" descr="Free vector graphic: Silhouette, Man, Women'S - Free Image ...">
              <a:extLst>
                <a:ext uri="{FF2B5EF4-FFF2-40B4-BE49-F238E27FC236}">
                  <a16:creationId xmlns:a16="http://schemas.microsoft.com/office/drawing/2014/main" id="{639A07C3-BCB8-476A-B306-528404F04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76"/>
            <a:stretch/>
          </p:blipFill>
          <p:spPr>
            <a:xfrm>
              <a:off x="381001" y="161925"/>
              <a:ext cx="628649" cy="2257425"/>
            </a:xfrm>
            <a:prstGeom prst="rect">
              <a:avLst/>
            </a:prstGeom>
          </p:spPr>
        </p:pic>
        <p:pic>
          <p:nvPicPr>
            <p:cNvPr id="16" name="Imagem 15" descr="Free vector graphic: Silhouette, Man, Women'S - Free Image ...">
              <a:extLst>
                <a:ext uri="{FF2B5EF4-FFF2-40B4-BE49-F238E27FC236}">
                  <a16:creationId xmlns:a16="http://schemas.microsoft.com/office/drawing/2014/main" id="{24764DA9-647A-4163-8FD4-0BB87A3BD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FF66CC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80"/>
            <a:stretch/>
          </p:blipFill>
          <p:spPr>
            <a:xfrm>
              <a:off x="1209675" y="190500"/>
              <a:ext cx="621046" cy="2257425"/>
            </a:xfrm>
            <a:prstGeom prst="rect">
              <a:avLst/>
            </a:prstGeom>
          </p:spPr>
        </p:pic>
        <p:graphicFrame>
          <p:nvGraphicFramePr>
            <p:cNvPr id="17" name="Gráfico 16">
              <a:extLst>
                <a:ext uri="{FF2B5EF4-FFF2-40B4-BE49-F238E27FC236}">
                  <a16:creationId xmlns:a16="http://schemas.microsoft.com/office/drawing/2014/main" id="{67D4B416-DC16-4923-A983-4AEE220045D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77118914"/>
                </p:ext>
              </p:extLst>
            </p:nvPr>
          </p:nvGraphicFramePr>
          <p:xfrm>
            <a:off x="0" y="0"/>
            <a:ext cx="2237239" cy="25431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18" name="Retângulo 17">
            <a:extLst>
              <a:ext uri="{FF2B5EF4-FFF2-40B4-BE49-F238E27FC236}">
                <a16:creationId xmlns:a16="http://schemas.microsoft.com/office/drawing/2014/main" id="{72E9F6A2-FACE-450B-B164-F54367DB1CE1}"/>
              </a:ext>
            </a:extLst>
          </p:cNvPr>
          <p:cNvSpPr/>
          <p:nvPr/>
        </p:nvSpPr>
        <p:spPr>
          <a:xfrm>
            <a:off x="7156179" y="5157187"/>
            <a:ext cx="3281759" cy="541249"/>
          </a:xfrm>
          <a:prstGeom prst="rect">
            <a:avLst/>
          </a:prstGeom>
          <a:solidFill>
            <a:srgbClr val="F9F9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tIns="36000" rIns="180000" bIns="37806" rtlCol="0" anchor="ctr"/>
          <a:lstStyle/>
          <a:p>
            <a:pPr algn="just"/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Beneficiários com 18 anos ou mais</a:t>
            </a:r>
          </a:p>
          <a:p>
            <a:pPr algn="just"/>
            <a:endParaRPr lang="pt-BR" sz="12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65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Gráfico 25">
            <a:extLst>
              <a:ext uri="{FF2B5EF4-FFF2-40B4-BE49-F238E27FC236}">
                <a16:creationId xmlns:a16="http://schemas.microsoft.com/office/drawing/2014/main" id="{C4A9FF0D-897D-41AA-B4EF-A16758D937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8603303"/>
              </p:ext>
            </p:extLst>
          </p:nvPr>
        </p:nvGraphicFramePr>
        <p:xfrm>
          <a:off x="-33454" y="2081884"/>
          <a:ext cx="4939991" cy="1976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Tabela 22">
            <a:extLst>
              <a:ext uri="{FF2B5EF4-FFF2-40B4-BE49-F238E27FC236}">
                <a16:creationId xmlns:a16="http://schemas.microsoft.com/office/drawing/2014/main" id="{3D64A7B2-17A3-460F-ADF3-37DA34684E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529493"/>
              </p:ext>
            </p:extLst>
          </p:nvPr>
        </p:nvGraphicFramePr>
        <p:xfrm>
          <a:off x="64463" y="3668569"/>
          <a:ext cx="5976682" cy="793559"/>
        </p:xfrm>
        <a:graphic>
          <a:graphicData uri="http://schemas.openxmlformats.org/drawingml/2006/table">
            <a:tbl>
              <a:tblPr/>
              <a:tblGrid>
                <a:gridCol w="1180579">
                  <a:extLst>
                    <a:ext uri="{9D8B030D-6E8A-4147-A177-3AD203B41FA5}">
                      <a16:colId xmlns:a16="http://schemas.microsoft.com/office/drawing/2014/main" val="2165280647"/>
                    </a:ext>
                  </a:extLst>
                </a:gridCol>
                <a:gridCol w="1180579">
                  <a:extLst>
                    <a:ext uri="{9D8B030D-6E8A-4147-A177-3AD203B41FA5}">
                      <a16:colId xmlns:a16="http://schemas.microsoft.com/office/drawing/2014/main" val="3298146854"/>
                    </a:ext>
                  </a:extLst>
                </a:gridCol>
                <a:gridCol w="1180579">
                  <a:extLst>
                    <a:ext uri="{9D8B030D-6E8A-4147-A177-3AD203B41FA5}">
                      <a16:colId xmlns:a16="http://schemas.microsoft.com/office/drawing/2014/main" val="2970168599"/>
                    </a:ext>
                  </a:extLst>
                </a:gridCol>
                <a:gridCol w="1180579">
                  <a:extLst>
                    <a:ext uri="{9D8B030D-6E8A-4147-A177-3AD203B41FA5}">
                      <a16:colId xmlns:a16="http://schemas.microsoft.com/office/drawing/2014/main" val="3009002003"/>
                    </a:ext>
                  </a:extLst>
                </a:gridCol>
                <a:gridCol w="627183">
                  <a:extLst>
                    <a:ext uri="{9D8B030D-6E8A-4147-A177-3AD203B41FA5}">
                      <a16:colId xmlns:a16="http://schemas.microsoft.com/office/drawing/2014/main" val="2071753375"/>
                    </a:ext>
                  </a:extLst>
                </a:gridCol>
                <a:gridCol w="627183">
                  <a:extLst>
                    <a:ext uri="{9D8B030D-6E8A-4147-A177-3AD203B41FA5}">
                      <a16:colId xmlns:a16="http://schemas.microsoft.com/office/drawing/2014/main" val="3657888480"/>
                    </a:ext>
                  </a:extLst>
                </a:gridCol>
              </a:tblGrid>
              <a:tr h="34944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Nunca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Às vezes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Na maioria</a:t>
                      </a:r>
                    </a:p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das vezes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Sempre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Não procurei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Não</a:t>
                      </a:r>
                    </a:p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Sei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866756"/>
                  </a:ext>
                </a:extLst>
              </a:tr>
              <a:tr h="22205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678748"/>
                  </a:ext>
                </a:extLst>
              </a:tr>
              <a:tr h="222059">
                <a:tc gridSpan="6">
                  <a:txBody>
                    <a:bodyPr/>
                    <a:lstStyle/>
                    <a:p>
                      <a:pPr algn="l" fontAlgn="b"/>
                      <a:r>
                        <a:rPr lang="pt-BR" sz="800" b="1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FREQUÊNCIA</a:t>
                      </a:r>
                      <a:endParaRPr lang="pt-BR" sz="1000" b="1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782612"/>
                  </a:ext>
                </a:extLst>
              </a:tr>
            </a:tbl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A7602842-B921-48E1-9A55-81B9BEE3E2C0}"/>
              </a:ext>
            </a:extLst>
          </p:cNvPr>
          <p:cNvSpPr txBox="1"/>
          <p:nvPr/>
        </p:nvSpPr>
        <p:spPr>
          <a:xfrm>
            <a:off x="64463" y="1105133"/>
            <a:ext cx="10656529" cy="532629"/>
          </a:xfrm>
          <a:prstGeom prst="rect">
            <a:avLst/>
          </a:prstGeom>
          <a:noFill/>
          <a:effectLst/>
        </p:spPr>
        <p:txBody>
          <a:bodyPr wrap="square" lIns="100760" tIns="50379" rIns="100760" bIns="50379" rtlCol="0">
            <a:spAutoFit/>
          </a:bodyPr>
          <a:lstStyle/>
          <a:p>
            <a:pPr algn="just"/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1 - Nos 12 últimos meses, com que frequência você conseguiu ter cuidados de saúde (por exemplo: consultas, exames ou tratamentos) por meio de seu plano de saúde quando necessitou?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F55C8082-433E-4862-907A-9CCA48DCA1E6}"/>
              </a:ext>
            </a:extLst>
          </p:cNvPr>
          <p:cNvSpPr/>
          <p:nvPr/>
        </p:nvSpPr>
        <p:spPr>
          <a:xfrm>
            <a:off x="64463" y="5437885"/>
            <a:ext cx="11924022" cy="1216087"/>
          </a:xfrm>
          <a:prstGeom prst="rect">
            <a:avLst/>
          </a:prstGeom>
          <a:solidFill>
            <a:srgbClr val="F9F9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tIns="36000" rIns="180000" bIns="37806" rtlCol="0" anchor="ctr"/>
          <a:lstStyle/>
          <a:p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Dentre os beneficiários que tiveram cuidados de saúde e souberam responder,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64,5%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avaliaram com menções positivas (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Sempre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e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Na maioria das vezes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), classificando este atributo em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Não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Conformidade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.</a:t>
            </a:r>
          </a:p>
          <a:p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Destaque positivo para a menção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Nunca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que atingiu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3%.</a:t>
            </a:r>
          </a:p>
          <a:p>
            <a:endParaRPr lang="pt-BR" sz="4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Por gênero o público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Feminino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apresentou uma melhor avaliação deste atributo, mesmo que dentro da margem de erro e ambos dentro da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Não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Conformidade.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Analisando os perfis, a melhor avaliação é da faixa etária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com Mais de 60 anos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com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76,1%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das citações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Sempre e Na maioria das vezes,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classificando este atributo dentro da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Não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Conformidade.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E a pior avaliação é da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Faixa etária De 31 a 40 anos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com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42,9%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das citações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Nunca e Às vezes.</a:t>
            </a:r>
            <a:endParaRPr lang="pt-BR" sz="12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29" name="Tabela 28">
            <a:extLst>
              <a:ext uri="{FF2B5EF4-FFF2-40B4-BE49-F238E27FC236}">
                <a16:creationId xmlns:a16="http://schemas.microsoft.com/office/drawing/2014/main" id="{C1FF1FA7-BD50-422D-863C-871A84E2A6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142802"/>
              </p:ext>
            </p:extLst>
          </p:nvPr>
        </p:nvGraphicFramePr>
        <p:xfrm>
          <a:off x="6049254" y="1720490"/>
          <a:ext cx="5947340" cy="2900400"/>
        </p:xfrm>
        <a:graphic>
          <a:graphicData uri="http://schemas.openxmlformats.org/drawingml/2006/table">
            <a:tbl>
              <a:tblPr/>
              <a:tblGrid>
                <a:gridCol w="1189468">
                  <a:extLst>
                    <a:ext uri="{9D8B030D-6E8A-4147-A177-3AD203B41FA5}">
                      <a16:colId xmlns:a16="http://schemas.microsoft.com/office/drawing/2014/main" val="4043476719"/>
                    </a:ext>
                  </a:extLst>
                </a:gridCol>
                <a:gridCol w="1189468">
                  <a:extLst>
                    <a:ext uri="{9D8B030D-6E8A-4147-A177-3AD203B41FA5}">
                      <a16:colId xmlns:a16="http://schemas.microsoft.com/office/drawing/2014/main" val="887322865"/>
                    </a:ext>
                  </a:extLst>
                </a:gridCol>
                <a:gridCol w="1189468">
                  <a:extLst>
                    <a:ext uri="{9D8B030D-6E8A-4147-A177-3AD203B41FA5}">
                      <a16:colId xmlns:a16="http://schemas.microsoft.com/office/drawing/2014/main" val="3504795122"/>
                    </a:ext>
                  </a:extLst>
                </a:gridCol>
                <a:gridCol w="1189468">
                  <a:extLst>
                    <a:ext uri="{9D8B030D-6E8A-4147-A177-3AD203B41FA5}">
                      <a16:colId xmlns:a16="http://schemas.microsoft.com/office/drawing/2014/main" val="4252080179"/>
                    </a:ext>
                  </a:extLst>
                </a:gridCol>
                <a:gridCol w="1189468">
                  <a:extLst>
                    <a:ext uri="{9D8B030D-6E8A-4147-A177-3AD203B41FA5}">
                      <a16:colId xmlns:a16="http://schemas.microsoft.com/office/drawing/2014/main" val="243179624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Gênero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Nunca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Às vezes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Na maioria</a:t>
                      </a:r>
                      <a:b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das vezes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Sempre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32023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Feminino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31,7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20,7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44,6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03991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Masculino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34,1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21,2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41,7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443621"/>
                  </a:ext>
                </a:extLst>
              </a:tr>
              <a:tr h="360000">
                <a:tc gridSpan="5"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77057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Faixa etária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Nunca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Às vezes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Na maioria</a:t>
                      </a:r>
                      <a:b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das vezes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Sempre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73572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18 a 20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30,0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40,0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30,0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08538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21 a 30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3,8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31,1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29,2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35,8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12976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31 a 40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3,8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39,0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16,2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41,0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84070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41 a 50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3,7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32,9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23,2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40,2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50393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51 a 60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1,9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29,6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13,0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55,6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35338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Mais de 60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23,9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13,0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63,0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565186"/>
                  </a:ext>
                </a:extLst>
              </a:tr>
            </a:tbl>
          </a:graphicData>
        </a:graphic>
      </p:graphicFrame>
      <p:sp>
        <p:nvSpPr>
          <p:cNvPr id="2" name="Retângulo 1">
            <a:extLst>
              <a:ext uri="{FF2B5EF4-FFF2-40B4-BE49-F238E27FC236}">
                <a16:creationId xmlns:a16="http://schemas.microsoft.com/office/drawing/2014/main" id="{CF561A3D-8FAF-449E-8BFF-11A2919806B3}"/>
              </a:ext>
            </a:extLst>
          </p:cNvPr>
          <p:cNvSpPr/>
          <p:nvPr/>
        </p:nvSpPr>
        <p:spPr>
          <a:xfrm>
            <a:off x="9621078" y="2148791"/>
            <a:ext cx="2367407" cy="216000"/>
          </a:xfrm>
          <a:prstGeom prst="rect">
            <a:avLst/>
          </a:prstGeom>
          <a:noFill/>
          <a:ln w="19050" cap="rnd">
            <a:solidFill>
              <a:srgbClr val="70AD4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9FE5F01-72F1-4D87-93BF-0FC8124EA665}"/>
              </a:ext>
            </a:extLst>
          </p:cNvPr>
          <p:cNvSpPr/>
          <p:nvPr/>
        </p:nvSpPr>
        <p:spPr>
          <a:xfrm>
            <a:off x="9621078" y="4404890"/>
            <a:ext cx="2367407" cy="216000"/>
          </a:xfrm>
          <a:prstGeom prst="rect">
            <a:avLst/>
          </a:prstGeom>
          <a:noFill/>
          <a:ln w="19050" cap="rnd">
            <a:solidFill>
              <a:srgbClr val="70AD4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8" name="Tabela 17">
            <a:extLst>
              <a:ext uri="{FF2B5EF4-FFF2-40B4-BE49-F238E27FC236}">
                <a16:creationId xmlns:a16="http://schemas.microsoft.com/office/drawing/2014/main" id="{FC4CEA3F-8642-4EEB-8835-89EAD7CAB5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805720"/>
              </p:ext>
            </p:extLst>
          </p:nvPr>
        </p:nvGraphicFramePr>
        <p:xfrm>
          <a:off x="193181" y="4534215"/>
          <a:ext cx="6480000" cy="762000"/>
        </p:xfrm>
        <a:graphic>
          <a:graphicData uri="http://schemas.openxmlformats.org/drawingml/2006/table">
            <a:tbl>
              <a:tblPr/>
              <a:tblGrid>
                <a:gridCol w="6480000">
                  <a:extLst>
                    <a:ext uri="{9D8B030D-6E8A-4147-A177-3AD203B41FA5}">
                      <a16:colId xmlns:a16="http://schemas.microsoft.com/office/drawing/2014/main" val="16296675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Base: 403  | Margem de Erro: 4.9%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5913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Não procurei= Nos 12 últimos meses não procurei cuidados de saúde: 58 (Não considerados para cálculo dos resultados).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5646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Não sei= Não sei/ Não me lembro: 11 (Não considerados para cálculo dos resultados).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7904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pt-BR" sz="10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Nota¹: Resultados apresentados em percentual (%).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946733"/>
                  </a:ext>
                </a:extLst>
              </a:tr>
            </a:tbl>
          </a:graphicData>
        </a:graphic>
      </p:graphicFrame>
      <p:sp>
        <p:nvSpPr>
          <p:cNvPr id="37" name="CaixaDeTexto 36">
            <a:extLst>
              <a:ext uri="{FF2B5EF4-FFF2-40B4-BE49-F238E27FC236}">
                <a16:creationId xmlns:a16="http://schemas.microsoft.com/office/drawing/2014/main" id="{0F8ED5A4-C695-4C83-9C5F-C70E63225BF8}"/>
              </a:ext>
            </a:extLst>
          </p:cNvPr>
          <p:cNvSpPr txBox="1"/>
          <p:nvPr/>
        </p:nvSpPr>
        <p:spPr>
          <a:xfrm>
            <a:off x="557922" y="242563"/>
            <a:ext cx="3374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Atenção a saúde</a:t>
            </a:r>
          </a:p>
        </p:txBody>
      </p:sp>
      <p:sp>
        <p:nvSpPr>
          <p:cNvPr id="24" name="Retângulo Arredondado 12">
            <a:extLst>
              <a:ext uri="{FF2B5EF4-FFF2-40B4-BE49-F238E27FC236}">
                <a16:creationId xmlns:a16="http://schemas.microsoft.com/office/drawing/2014/main" id="{71BB389D-D282-47E0-B4BD-FD57E65DB1D0}"/>
              </a:ext>
            </a:extLst>
          </p:cNvPr>
          <p:cNvSpPr/>
          <p:nvPr/>
        </p:nvSpPr>
        <p:spPr>
          <a:xfrm>
            <a:off x="645301" y="1834146"/>
            <a:ext cx="828000" cy="4680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00157-8038-4E5C-B260-C589938008EC}" type="TxLink"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Negativo 35,4</a:t>
            </a:fld>
            <a:endParaRPr kumimoji="0" lang="pt-BR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tângulo Arredondado 12">
            <a:extLst>
              <a:ext uri="{FF2B5EF4-FFF2-40B4-BE49-F238E27FC236}">
                <a16:creationId xmlns:a16="http://schemas.microsoft.com/office/drawing/2014/main" id="{9941FB22-B8F4-4DA6-81C3-8A8A029FD401}"/>
              </a:ext>
            </a:extLst>
          </p:cNvPr>
          <p:cNvSpPr/>
          <p:nvPr/>
        </p:nvSpPr>
        <p:spPr>
          <a:xfrm>
            <a:off x="3036647" y="1834146"/>
            <a:ext cx="828001" cy="468000"/>
          </a:xfrm>
          <a:prstGeom prst="roundRect">
            <a:avLst/>
          </a:prstGeom>
          <a:solidFill>
            <a:srgbClr val="44546A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5F452-6598-4A8B-978C-6EC8FFDDC440}" type="TxLink"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Positivo 64,5</a:t>
            </a:fld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28BD0A6-45EC-474A-9C78-9D3CFE66FFB5}"/>
              </a:ext>
            </a:extLst>
          </p:cNvPr>
          <p:cNvSpPr/>
          <p:nvPr/>
        </p:nvSpPr>
        <p:spPr>
          <a:xfrm>
            <a:off x="7253671" y="3780393"/>
            <a:ext cx="2367407" cy="216000"/>
          </a:xfrm>
          <a:prstGeom prst="rect">
            <a:avLst/>
          </a:prstGeom>
          <a:noFill/>
          <a:ln w="19050" cap="rnd">
            <a:solidFill>
              <a:srgbClr val="FF7C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Gráfico 14" descr="Fala com preenchimento sólido">
            <a:extLst>
              <a:ext uri="{FF2B5EF4-FFF2-40B4-BE49-F238E27FC236}">
                <a16:creationId xmlns:a16="http://schemas.microsoft.com/office/drawing/2014/main" id="{398EBB66-08D8-416F-8C5A-53F5CDC04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15846" y="4903178"/>
            <a:ext cx="638645" cy="63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0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A0143059-F226-4A48-9C7E-33D50AB337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8438661"/>
              </p:ext>
            </p:extLst>
          </p:nvPr>
        </p:nvGraphicFramePr>
        <p:xfrm>
          <a:off x="-1" y="2133600"/>
          <a:ext cx="4855030" cy="2048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A7602842-B921-48E1-9A55-81B9BEE3E2C0}"/>
              </a:ext>
            </a:extLst>
          </p:cNvPr>
          <p:cNvSpPr txBox="1"/>
          <p:nvPr/>
        </p:nvSpPr>
        <p:spPr>
          <a:xfrm>
            <a:off x="72571" y="1112112"/>
            <a:ext cx="10618589" cy="532629"/>
          </a:xfrm>
          <a:prstGeom prst="rect">
            <a:avLst/>
          </a:prstGeom>
          <a:noFill/>
          <a:effectLst/>
        </p:spPr>
        <p:txBody>
          <a:bodyPr wrap="square" lIns="100760" tIns="50379" rIns="100760" bIns="50379" rtlCol="0">
            <a:spAutoFit/>
          </a:bodyPr>
          <a:lstStyle/>
          <a:p>
            <a:pPr algn="just"/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2 - Nos últimos 12 meses, quando você necessitou de atenção imediata (por exemplo: caso de urgência ou emergência), com que frequência você foi atendido pelo seu plano de saúde assim que precisou?</a:t>
            </a:r>
          </a:p>
        </p:txBody>
      </p:sp>
      <p:graphicFrame>
        <p:nvGraphicFramePr>
          <p:cNvPr id="34" name="Tabela 33">
            <a:extLst>
              <a:ext uri="{FF2B5EF4-FFF2-40B4-BE49-F238E27FC236}">
                <a16:creationId xmlns:a16="http://schemas.microsoft.com/office/drawing/2014/main" id="{14FB2ED9-16FA-46B8-B1C4-F95BFCCE10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659592"/>
              </p:ext>
            </p:extLst>
          </p:nvPr>
        </p:nvGraphicFramePr>
        <p:xfrm>
          <a:off x="5976138" y="1720490"/>
          <a:ext cx="6020455" cy="2900400"/>
        </p:xfrm>
        <a:graphic>
          <a:graphicData uri="http://schemas.openxmlformats.org/drawingml/2006/table">
            <a:tbl>
              <a:tblPr/>
              <a:tblGrid>
                <a:gridCol w="1204091">
                  <a:extLst>
                    <a:ext uri="{9D8B030D-6E8A-4147-A177-3AD203B41FA5}">
                      <a16:colId xmlns:a16="http://schemas.microsoft.com/office/drawing/2014/main" val="4043476719"/>
                    </a:ext>
                  </a:extLst>
                </a:gridCol>
                <a:gridCol w="1204091">
                  <a:extLst>
                    <a:ext uri="{9D8B030D-6E8A-4147-A177-3AD203B41FA5}">
                      <a16:colId xmlns:a16="http://schemas.microsoft.com/office/drawing/2014/main" val="887322865"/>
                    </a:ext>
                  </a:extLst>
                </a:gridCol>
                <a:gridCol w="1204091">
                  <a:extLst>
                    <a:ext uri="{9D8B030D-6E8A-4147-A177-3AD203B41FA5}">
                      <a16:colId xmlns:a16="http://schemas.microsoft.com/office/drawing/2014/main" val="3504795122"/>
                    </a:ext>
                  </a:extLst>
                </a:gridCol>
                <a:gridCol w="1204091">
                  <a:extLst>
                    <a:ext uri="{9D8B030D-6E8A-4147-A177-3AD203B41FA5}">
                      <a16:colId xmlns:a16="http://schemas.microsoft.com/office/drawing/2014/main" val="4252080179"/>
                    </a:ext>
                  </a:extLst>
                </a:gridCol>
                <a:gridCol w="1204091">
                  <a:extLst>
                    <a:ext uri="{9D8B030D-6E8A-4147-A177-3AD203B41FA5}">
                      <a16:colId xmlns:a16="http://schemas.microsoft.com/office/drawing/2014/main" val="243179624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GÊNERO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Nunca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Às vezes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Na maioria</a:t>
                      </a:r>
                      <a:b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das vezes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Sempre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32023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Feminino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5,7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22,0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23,4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48,8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03991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Masculino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6,5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20,7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16,3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56,5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443621"/>
                  </a:ext>
                </a:extLst>
              </a:tr>
              <a:tr h="360000">
                <a:tc gridSpan="5"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77057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Faixa etária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Nunca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Às vezes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Na maioria</a:t>
                      </a:r>
                      <a:b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das vezes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Sempre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73572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18 a 20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12,5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50,0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37,5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08538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21 a 30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7,9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15,8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26,3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50,0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12976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31 a 40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28,6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19,0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46,4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84070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41 a 50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7,2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24,6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18,8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49,3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50393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51 a 60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19,4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19,4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61,1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35338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Mais de 60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7,1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14,3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14,3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64,3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565186"/>
                  </a:ext>
                </a:extLst>
              </a:tr>
            </a:tbl>
          </a:graphicData>
        </a:graphic>
      </p:graphicFrame>
      <p:sp>
        <p:nvSpPr>
          <p:cNvPr id="17" name="Retângulo 16">
            <a:extLst>
              <a:ext uri="{FF2B5EF4-FFF2-40B4-BE49-F238E27FC236}">
                <a16:creationId xmlns:a16="http://schemas.microsoft.com/office/drawing/2014/main" id="{CB26BD3A-3C78-4D54-A316-E11C2196930E}"/>
              </a:ext>
            </a:extLst>
          </p:cNvPr>
          <p:cNvSpPr/>
          <p:nvPr/>
        </p:nvSpPr>
        <p:spPr>
          <a:xfrm>
            <a:off x="72571" y="5570859"/>
            <a:ext cx="11915914" cy="1096330"/>
          </a:xfrm>
          <a:prstGeom prst="rect">
            <a:avLst/>
          </a:prstGeom>
          <a:solidFill>
            <a:srgbClr val="F9F9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tIns="36000" rIns="180000" bIns="37806" rtlCol="0" anchor="ctr"/>
          <a:lstStyle/>
          <a:p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Dentre os beneficiários que necessitaram de atenção imediata e souberam responder,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o plano obteve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72,4%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de menções positivas (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Sempre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e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Na maioria das vezes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), classificando este atributo em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Não Conforme.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Ponto de atenção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para a opção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Nunca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que atingiu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6%.</a:t>
            </a:r>
          </a:p>
          <a:p>
            <a:endParaRPr lang="pt-BR" sz="4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Por gênero o público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Masculino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apresentou uma melhor avaliação deste atributo, mesmo que dentro da margem de erro e ambos em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Não Conformidade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.</a:t>
            </a:r>
          </a:p>
          <a:p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Faixa etária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18 a 20 anos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foi a que melhor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classificou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com 87,5%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das menções positivas (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Sempre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e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Na maioria das vezes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), classificando o atributo em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Conformidade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. E a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Faixa Etária De 31 a 40 anos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foi a que pior classificou com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34,5% (Nunca e Às vezes).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86FBF7C-5D3D-4D27-8B65-B5692125DE8E}"/>
              </a:ext>
            </a:extLst>
          </p:cNvPr>
          <p:cNvSpPr/>
          <p:nvPr/>
        </p:nvSpPr>
        <p:spPr>
          <a:xfrm>
            <a:off x="9605639" y="2362620"/>
            <a:ext cx="2382846" cy="227982"/>
          </a:xfrm>
          <a:prstGeom prst="rect">
            <a:avLst/>
          </a:prstGeom>
          <a:noFill/>
          <a:ln w="19050" cap="rnd">
            <a:solidFill>
              <a:srgbClr val="70AD4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D1C4A9BC-859B-496B-AE88-476F59B3B18D}"/>
              </a:ext>
            </a:extLst>
          </p:cNvPr>
          <p:cNvSpPr/>
          <p:nvPr/>
        </p:nvSpPr>
        <p:spPr>
          <a:xfrm>
            <a:off x="9605639" y="3363877"/>
            <a:ext cx="2382846" cy="227982"/>
          </a:xfrm>
          <a:prstGeom prst="rect">
            <a:avLst/>
          </a:prstGeom>
          <a:noFill/>
          <a:ln w="19050" cap="rnd">
            <a:solidFill>
              <a:srgbClr val="70AD4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8" name="Tabela 17">
            <a:extLst>
              <a:ext uri="{FF2B5EF4-FFF2-40B4-BE49-F238E27FC236}">
                <a16:creationId xmlns:a16="http://schemas.microsoft.com/office/drawing/2014/main" id="{2A8120DF-F567-4877-BDF1-912B828F4B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580111"/>
              </p:ext>
            </p:extLst>
          </p:nvPr>
        </p:nvGraphicFramePr>
        <p:xfrm>
          <a:off x="117211" y="3845514"/>
          <a:ext cx="5832000" cy="793559"/>
        </p:xfrm>
        <a:graphic>
          <a:graphicData uri="http://schemas.openxmlformats.org/drawingml/2006/table">
            <a:tbl>
              <a:tblPr/>
              <a:tblGrid>
                <a:gridCol w="1152000">
                  <a:extLst>
                    <a:ext uri="{9D8B030D-6E8A-4147-A177-3AD203B41FA5}">
                      <a16:colId xmlns:a16="http://schemas.microsoft.com/office/drawing/2014/main" val="216528064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298146854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97016859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009002003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7175337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657888480"/>
                    </a:ext>
                  </a:extLst>
                </a:gridCol>
              </a:tblGrid>
              <a:tr h="34944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Nunca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Às vezes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Na maioria </a:t>
                      </a:r>
                    </a:p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das vezes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Sempre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Não necessitei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Não</a:t>
                      </a:r>
                    </a:p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sei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866756"/>
                  </a:ext>
                </a:extLst>
              </a:tr>
              <a:tr h="22205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678748"/>
                  </a:ext>
                </a:extLst>
              </a:tr>
              <a:tr h="222059">
                <a:tc gridSpan="6">
                  <a:txBody>
                    <a:bodyPr/>
                    <a:lstStyle/>
                    <a:p>
                      <a:pPr algn="l" fontAlgn="b"/>
                      <a:r>
                        <a:rPr lang="pt-BR" sz="800" b="1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FREQUÊNCIA</a:t>
                      </a:r>
                      <a:endParaRPr lang="pt-BR" sz="1000" b="1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782612"/>
                  </a:ext>
                </a:extLst>
              </a:tr>
            </a:tbl>
          </a:graphicData>
        </a:graphic>
      </p:graphicFrame>
      <p:graphicFrame>
        <p:nvGraphicFramePr>
          <p:cNvPr id="21" name="Tabela 20">
            <a:extLst>
              <a:ext uri="{FF2B5EF4-FFF2-40B4-BE49-F238E27FC236}">
                <a16:creationId xmlns:a16="http://schemas.microsoft.com/office/drawing/2014/main" id="{48324E6F-5689-4C3D-809E-1861099C89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10071"/>
              </p:ext>
            </p:extLst>
          </p:nvPr>
        </p:nvGraphicFramePr>
        <p:xfrm>
          <a:off x="117211" y="4694231"/>
          <a:ext cx="6827557" cy="762000"/>
        </p:xfrm>
        <a:graphic>
          <a:graphicData uri="http://schemas.openxmlformats.org/drawingml/2006/table">
            <a:tbl>
              <a:tblPr/>
              <a:tblGrid>
                <a:gridCol w="6827557">
                  <a:extLst>
                    <a:ext uri="{9D8B030D-6E8A-4147-A177-3AD203B41FA5}">
                      <a16:colId xmlns:a16="http://schemas.microsoft.com/office/drawing/2014/main" val="16296675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Base: 301  | Margem de Erro: 5.6%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5913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Não precisei= Nos 12 últimos meses não precisei de atenção imediata: 155 (Não considerados para cálculo dos resultados).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5646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Não sei= Não sei/ Não me lembro: 16 (Não considerados para cálculo dos resultados).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7904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pt-BR" sz="10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Nota¹: Resultados apresentados em percentual (%).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946733"/>
                  </a:ext>
                </a:extLst>
              </a:tr>
            </a:tbl>
          </a:graphicData>
        </a:graphic>
      </p:graphicFrame>
      <p:sp>
        <p:nvSpPr>
          <p:cNvPr id="22" name="Retângulo 21">
            <a:extLst>
              <a:ext uri="{FF2B5EF4-FFF2-40B4-BE49-F238E27FC236}">
                <a16:creationId xmlns:a16="http://schemas.microsoft.com/office/drawing/2014/main" id="{5625DA20-0977-4393-89A9-42330AA30227}"/>
              </a:ext>
            </a:extLst>
          </p:cNvPr>
          <p:cNvSpPr/>
          <p:nvPr/>
        </p:nvSpPr>
        <p:spPr>
          <a:xfrm>
            <a:off x="7196290" y="3760905"/>
            <a:ext cx="2382845" cy="227982"/>
          </a:xfrm>
          <a:prstGeom prst="rect">
            <a:avLst/>
          </a:prstGeom>
          <a:noFill/>
          <a:ln w="19050" cap="rnd">
            <a:solidFill>
              <a:srgbClr val="FF7C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8385F3A-2E48-4057-9239-81B99959D662}"/>
              </a:ext>
            </a:extLst>
          </p:cNvPr>
          <p:cNvSpPr txBox="1"/>
          <p:nvPr/>
        </p:nvSpPr>
        <p:spPr>
          <a:xfrm>
            <a:off x="557922" y="242563"/>
            <a:ext cx="3374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Atenção a saúde</a:t>
            </a:r>
          </a:p>
        </p:txBody>
      </p:sp>
      <p:sp>
        <p:nvSpPr>
          <p:cNvPr id="16" name="Retângulo Arredondado 12">
            <a:extLst>
              <a:ext uri="{FF2B5EF4-FFF2-40B4-BE49-F238E27FC236}">
                <a16:creationId xmlns:a16="http://schemas.microsoft.com/office/drawing/2014/main" id="{4A0A3265-65D3-45EC-ABD9-75A9369A4443}"/>
              </a:ext>
            </a:extLst>
          </p:cNvPr>
          <p:cNvSpPr/>
          <p:nvPr/>
        </p:nvSpPr>
        <p:spPr>
          <a:xfrm>
            <a:off x="504664" y="1947205"/>
            <a:ext cx="828000" cy="4680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FA267E-19EF-4DAF-A2C9-22DE06114B35}" type="TxLink"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Negativo 27,5</a:t>
            </a:fld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tângulo Arredondado 12">
            <a:extLst>
              <a:ext uri="{FF2B5EF4-FFF2-40B4-BE49-F238E27FC236}">
                <a16:creationId xmlns:a16="http://schemas.microsoft.com/office/drawing/2014/main" id="{3E50F88D-4175-42E4-A8E9-2131C3F55D50}"/>
              </a:ext>
            </a:extLst>
          </p:cNvPr>
          <p:cNvSpPr/>
          <p:nvPr/>
        </p:nvSpPr>
        <p:spPr>
          <a:xfrm>
            <a:off x="2940611" y="1947205"/>
            <a:ext cx="828001" cy="468000"/>
          </a:xfrm>
          <a:prstGeom prst="roundRect">
            <a:avLst/>
          </a:prstGeom>
          <a:solidFill>
            <a:srgbClr val="44546A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AF61EE-8165-4C0F-88E6-E69563C4B733}" type="TxLink"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Positivo 72,4</a:t>
            </a:fld>
            <a:endParaRPr kumimoji="0" lang="pt-BR" sz="16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Gráfico 24" descr="Fala com preenchimento sólido">
            <a:extLst>
              <a:ext uri="{FF2B5EF4-FFF2-40B4-BE49-F238E27FC236}">
                <a16:creationId xmlns:a16="http://schemas.microsoft.com/office/drawing/2014/main" id="{5EBCC224-D782-4DF3-9C38-BB04B15D3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33601" y="4912191"/>
            <a:ext cx="638645" cy="63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6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F907AD9E-048B-494D-8E92-760ECD0FA8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3177817"/>
              </p:ext>
            </p:extLst>
          </p:nvPr>
        </p:nvGraphicFramePr>
        <p:xfrm>
          <a:off x="499309" y="1791867"/>
          <a:ext cx="5208021" cy="2766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A7602842-B921-48E1-9A55-81B9BEE3E2C0}"/>
              </a:ext>
            </a:extLst>
          </p:cNvPr>
          <p:cNvSpPr txBox="1"/>
          <p:nvPr/>
        </p:nvSpPr>
        <p:spPr>
          <a:xfrm>
            <a:off x="72571" y="1074188"/>
            <a:ext cx="10618589" cy="748073"/>
          </a:xfrm>
          <a:prstGeom prst="rect">
            <a:avLst/>
          </a:prstGeom>
          <a:noFill/>
          <a:effectLst/>
        </p:spPr>
        <p:txBody>
          <a:bodyPr wrap="square" lIns="100760" tIns="50379" rIns="100760" bIns="50379" rtlCol="0">
            <a:spAutoFit/>
          </a:bodyPr>
          <a:lstStyle/>
          <a:p>
            <a:pPr algn="just"/>
            <a:r>
              <a:rPr lang="pt-BR" sz="1400" b="1" dirty="0">
                <a:solidFill>
                  <a:schemeClr val="bg2">
                    <a:lumMod val="25000"/>
                  </a:schemeClr>
                </a:solidFill>
              </a:rPr>
              <a:t>3 - Nos últimos 12 meses, você recebeu algum tipo de comunicação de seu plano de saúde (por exemplo: carta, e-mail, telefonema, etc.) convidando e/ou esclarecendo sobre a necessidade de realização de consultas ou exames preventivos, tais como: mamografia, preventivo de câncer, consulta preventiva com urologista, consulta preventiva com dentista, etc.?</a:t>
            </a:r>
          </a:p>
        </p:txBody>
      </p:sp>
      <p:graphicFrame>
        <p:nvGraphicFramePr>
          <p:cNvPr id="34" name="Tabela 33">
            <a:extLst>
              <a:ext uri="{FF2B5EF4-FFF2-40B4-BE49-F238E27FC236}">
                <a16:creationId xmlns:a16="http://schemas.microsoft.com/office/drawing/2014/main" id="{14FB2ED9-16FA-46B8-B1C4-F95BFCCE10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526741"/>
              </p:ext>
            </p:extLst>
          </p:nvPr>
        </p:nvGraphicFramePr>
        <p:xfrm>
          <a:off x="6606733" y="1889061"/>
          <a:ext cx="5104722" cy="2900400"/>
        </p:xfrm>
        <a:graphic>
          <a:graphicData uri="http://schemas.openxmlformats.org/drawingml/2006/table">
            <a:tbl>
              <a:tblPr/>
              <a:tblGrid>
                <a:gridCol w="1701574">
                  <a:extLst>
                    <a:ext uri="{9D8B030D-6E8A-4147-A177-3AD203B41FA5}">
                      <a16:colId xmlns:a16="http://schemas.microsoft.com/office/drawing/2014/main" val="4043476719"/>
                    </a:ext>
                  </a:extLst>
                </a:gridCol>
                <a:gridCol w="1701574">
                  <a:extLst>
                    <a:ext uri="{9D8B030D-6E8A-4147-A177-3AD203B41FA5}">
                      <a16:colId xmlns:a16="http://schemas.microsoft.com/office/drawing/2014/main" val="887322865"/>
                    </a:ext>
                  </a:extLst>
                </a:gridCol>
                <a:gridCol w="1701574">
                  <a:extLst>
                    <a:ext uri="{9D8B030D-6E8A-4147-A177-3AD203B41FA5}">
                      <a16:colId xmlns:a16="http://schemas.microsoft.com/office/drawing/2014/main" val="4252080179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GÊNERO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Não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Sim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32023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Feminino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85,1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14,9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03991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Masculino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76,4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23,6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443621"/>
                  </a:ext>
                </a:extLst>
              </a:tr>
              <a:tr h="360000">
                <a:tc gridSpan="3"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77057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Faixa etária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Não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Sim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73572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18 a 20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75,0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25,0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08538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21 a 30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81,6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18,4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12976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31 a 40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80,2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19,8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84070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41 a 50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84,6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15,4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50393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51 a 60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82,3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17,7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35338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Mais de 60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83,0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17,0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565186"/>
                  </a:ext>
                </a:extLst>
              </a:tr>
            </a:tbl>
          </a:graphicData>
        </a:graphic>
      </p:graphicFrame>
      <p:sp>
        <p:nvSpPr>
          <p:cNvPr id="12" name="Retângulo 11">
            <a:extLst>
              <a:ext uri="{FF2B5EF4-FFF2-40B4-BE49-F238E27FC236}">
                <a16:creationId xmlns:a16="http://schemas.microsoft.com/office/drawing/2014/main" id="{CA77B952-BF3C-430E-A5F9-0E90119FCCBA}"/>
              </a:ext>
            </a:extLst>
          </p:cNvPr>
          <p:cNvSpPr/>
          <p:nvPr/>
        </p:nvSpPr>
        <p:spPr>
          <a:xfrm>
            <a:off x="72571" y="5409495"/>
            <a:ext cx="12045600" cy="1212870"/>
          </a:xfrm>
          <a:prstGeom prst="rect">
            <a:avLst/>
          </a:prstGeom>
          <a:solidFill>
            <a:srgbClr val="F9F9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tIns="36000" rIns="180000" bIns="37806" rtlCol="0" anchor="ctr"/>
          <a:lstStyle/>
          <a:p>
            <a:pPr algn="just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 relação à comunicação, dentre os beneficiários que souberam responder,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82%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relatam não receber comunicação do plano, um índice elevado, o que vale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ponto de atenção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a este percentual. </a:t>
            </a:r>
          </a:p>
          <a:p>
            <a:pPr algn="just"/>
            <a:endParaRPr lang="pt-BR" sz="4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Por gênero o público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Masculino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é o que mais recebeu algum tipo de comunicação com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23,6%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. Por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Faixa Etária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este contato é mais frequente para os respondentes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De 18 a 20 anos,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onde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25%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afirmaram receber algum tipo de comunicação. Já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84,6%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do público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De 41 a 50 anos,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são os que menos recebem a comunicação.</a:t>
            </a:r>
            <a:endParaRPr lang="pt-BR" sz="12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DA7DED0-E4D6-4B69-9E4E-17291A87023F}"/>
              </a:ext>
            </a:extLst>
          </p:cNvPr>
          <p:cNvSpPr/>
          <p:nvPr/>
        </p:nvSpPr>
        <p:spPr>
          <a:xfrm>
            <a:off x="9997749" y="3515031"/>
            <a:ext cx="1713706" cy="216000"/>
          </a:xfrm>
          <a:prstGeom prst="rect">
            <a:avLst/>
          </a:prstGeom>
          <a:noFill/>
          <a:ln w="19050" cap="rnd">
            <a:solidFill>
              <a:srgbClr val="70AD4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2001D70-8256-4086-84C6-EA8A108F42A0}"/>
              </a:ext>
            </a:extLst>
          </p:cNvPr>
          <p:cNvSpPr/>
          <p:nvPr/>
        </p:nvSpPr>
        <p:spPr>
          <a:xfrm>
            <a:off x="8302241" y="4173988"/>
            <a:ext cx="1713706" cy="216000"/>
          </a:xfrm>
          <a:prstGeom prst="rect">
            <a:avLst/>
          </a:prstGeom>
          <a:noFill/>
          <a:ln w="19050" cap="rnd">
            <a:solidFill>
              <a:srgbClr val="FF7C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EEE0509F-1867-49D8-A943-D806FE06B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4329"/>
              </p:ext>
            </p:extLst>
          </p:nvPr>
        </p:nvGraphicFramePr>
        <p:xfrm>
          <a:off x="119352" y="3934524"/>
          <a:ext cx="2160000" cy="621283"/>
        </p:xfrm>
        <a:graphic>
          <a:graphicData uri="http://schemas.openxmlformats.org/drawingml/2006/table">
            <a:tbl>
              <a:tblPr/>
              <a:tblGrid>
                <a:gridCol w="720000">
                  <a:extLst>
                    <a:ext uri="{9D8B030D-6E8A-4147-A177-3AD203B41FA5}">
                      <a16:colId xmlns:a16="http://schemas.microsoft.com/office/drawing/2014/main" val="216528064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29814685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970168599"/>
                    </a:ext>
                  </a:extLst>
                </a:gridCol>
              </a:tblGrid>
              <a:tr h="13389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Sim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Não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Não sei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7866756"/>
                  </a:ext>
                </a:extLst>
              </a:tr>
              <a:tr h="22205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70,3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678748"/>
                  </a:ext>
                </a:extLst>
              </a:tr>
              <a:tr h="222059">
                <a:tc gridSpan="3">
                  <a:txBody>
                    <a:bodyPr/>
                    <a:lstStyle/>
                    <a:p>
                      <a:pPr algn="l" fontAlgn="b"/>
                      <a:r>
                        <a:rPr lang="pt-BR" sz="800" b="1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FREQUÊNCIA</a:t>
                      </a:r>
                      <a:endParaRPr lang="pt-BR" sz="1000" b="1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7976014"/>
                  </a:ext>
                </a:extLst>
              </a:tr>
            </a:tbl>
          </a:graphicData>
        </a:graphic>
      </p:graphicFrame>
      <p:graphicFrame>
        <p:nvGraphicFramePr>
          <p:cNvPr id="22" name="Tabela 21">
            <a:extLst>
              <a:ext uri="{FF2B5EF4-FFF2-40B4-BE49-F238E27FC236}">
                <a16:creationId xmlns:a16="http://schemas.microsoft.com/office/drawing/2014/main" id="{69E25270-58F3-40BB-84B5-90D106D9EF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12950"/>
              </p:ext>
            </p:extLst>
          </p:nvPr>
        </p:nvGraphicFramePr>
        <p:xfrm>
          <a:off x="119351" y="4631735"/>
          <a:ext cx="6564477" cy="571500"/>
        </p:xfrm>
        <a:graphic>
          <a:graphicData uri="http://schemas.openxmlformats.org/drawingml/2006/table">
            <a:tbl>
              <a:tblPr/>
              <a:tblGrid>
                <a:gridCol w="6564477">
                  <a:extLst>
                    <a:ext uri="{9D8B030D-6E8A-4147-A177-3AD203B41FA5}">
                      <a16:colId xmlns:a16="http://schemas.microsoft.com/office/drawing/2014/main" val="16296675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Base: 405  | Margem de Erro: 4.9%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5913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Não sei= Não sei / Não lembro: 67 (Não considerados para cálculo dos resultados).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7904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pt-BR" sz="10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Nota¹: Resultados apresentados em percentual (%).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946733"/>
                  </a:ext>
                </a:extLst>
              </a:tr>
            </a:tbl>
          </a:graphicData>
        </a:graphic>
      </p:graphicFrame>
      <p:sp>
        <p:nvSpPr>
          <p:cNvPr id="26" name="CaixaDeTexto 25">
            <a:extLst>
              <a:ext uri="{FF2B5EF4-FFF2-40B4-BE49-F238E27FC236}">
                <a16:creationId xmlns:a16="http://schemas.microsoft.com/office/drawing/2014/main" id="{62745AA2-B99F-451C-9C98-22C1D3F1C24D}"/>
              </a:ext>
            </a:extLst>
          </p:cNvPr>
          <p:cNvSpPr txBox="1"/>
          <p:nvPr/>
        </p:nvSpPr>
        <p:spPr>
          <a:xfrm>
            <a:off x="557922" y="242563"/>
            <a:ext cx="3374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Atenção a saúde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31A59AB-DBBF-4578-AC29-905DDB8231AF}"/>
              </a:ext>
            </a:extLst>
          </p:cNvPr>
          <p:cNvSpPr/>
          <p:nvPr/>
        </p:nvSpPr>
        <p:spPr>
          <a:xfrm>
            <a:off x="9978985" y="2527409"/>
            <a:ext cx="1713706" cy="216000"/>
          </a:xfrm>
          <a:prstGeom prst="rect">
            <a:avLst/>
          </a:prstGeom>
          <a:noFill/>
          <a:ln w="19050" cap="rnd">
            <a:solidFill>
              <a:srgbClr val="70AD4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Gráfico 17" descr="Fala com preenchimento sólido">
            <a:extLst>
              <a:ext uri="{FF2B5EF4-FFF2-40B4-BE49-F238E27FC236}">
                <a16:creationId xmlns:a16="http://schemas.microsoft.com/office/drawing/2014/main" id="{D4C610AD-1371-4BEA-BDCB-ACA0CA08F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15846" y="5000836"/>
            <a:ext cx="638645" cy="63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2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Gráfico 29">
            <a:extLst>
              <a:ext uri="{FF2B5EF4-FFF2-40B4-BE49-F238E27FC236}">
                <a16:creationId xmlns:a16="http://schemas.microsoft.com/office/drawing/2014/main" id="{22A1DE04-5B55-4231-89D1-977C62DE6C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0522475"/>
              </p:ext>
            </p:extLst>
          </p:nvPr>
        </p:nvGraphicFramePr>
        <p:xfrm>
          <a:off x="0" y="2248345"/>
          <a:ext cx="4449338" cy="2556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A7602842-B921-48E1-9A55-81B9BEE3E2C0}"/>
              </a:ext>
            </a:extLst>
          </p:cNvPr>
          <p:cNvSpPr txBox="1"/>
          <p:nvPr/>
        </p:nvSpPr>
        <p:spPr>
          <a:xfrm>
            <a:off x="72571" y="1107750"/>
            <a:ext cx="10618591" cy="532629"/>
          </a:xfrm>
          <a:prstGeom prst="rect">
            <a:avLst/>
          </a:prstGeom>
          <a:noFill/>
          <a:effectLst/>
        </p:spPr>
        <p:txBody>
          <a:bodyPr wrap="square" lIns="100760" tIns="50379" rIns="100760" bIns="50379" rtlCol="0">
            <a:spAutoFit/>
          </a:bodyPr>
          <a:lstStyle/>
          <a:p>
            <a:pPr algn="just"/>
            <a:r>
              <a:rPr lang="pt-BR" sz="1400" b="1" dirty="0">
                <a:solidFill>
                  <a:schemeClr val="bg2">
                    <a:lumMod val="25000"/>
                  </a:schemeClr>
                </a:solidFill>
              </a:rPr>
              <a:t>4 - Nos últimos 12 meses, como você avalia toda a atenção em saúde recebida (por exemplo: atendimento em hospitais, laboratórios, clínicas, dentistas, fisioterapeutas, nutricionistas, psicólogos e outros)?</a:t>
            </a:r>
          </a:p>
        </p:txBody>
      </p:sp>
      <p:graphicFrame>
        <p:nvGraphicFramePr>
          <p:cNvPr id="28" name="Tabela 27">
            <a:extLst>
              <a:ext uri="{FF2B5EF4-FFF2-40B4-BE49-F238E27FC236}">
                <a16:creationId xmlns:a16="http://schemas.microsoft.com/office/drawing/2014/main" id="{5D21F8EB-382E-4903-9523-5EFBF52A3F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097167"/>
              </p:ext>
            </p:extLst>
          </p:nvPr>
        </p:nvGraphicFramePr>
        <p:xfrm>
          <a:off x="9090248" y="2038333"/>
          <a:ext cx="2848466" cy="1831214"/>
        </p:xfrm>
        <a:graphic>
          <a:graphicData uri="http://schemas.openxmlformats.org/drawingml/2006/table">
            <a:tbl>
              <a:tblPr/>
              <a:tblGrid>
                <a:gridCol w="1424233">
                  <a:extLst>
                    <a:ext uri="{9D8B030D-6E8A-4147-A177-3AD203B41FA5}">
                      <a16:colId xmlns:a16="http://schemas.microsoft.com/office/drawing/2014/main" val="3399568873"/>
                    </a:ext>
                  </a:extLst>
                </a:gridCol>
                <a:gridCol w="1424233">
                  <a:extLst>
                    <a:ext uri="{9D8B030D-6E8A-4147-A177-3AD203B41FA5}">
                      <a16:colId xmlns:a16="http://schemas.microsoft.com/office/drawing/2014/main" val="1949039527"/>
                    </a:ext>
                  </a:extLst>
                </a:gridCol>
              </a:tblGrid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Faixa Etária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T2B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505740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De 18 a 20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81,8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173083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De 21 a 30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65,1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086560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De 31 a 40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54,2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628842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De 41 a 50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62,0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269831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De 51 a 60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80,7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673009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Mais de 60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75,0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464123"/>
                  </a:ext>
                </a:extLst>
              </a:tr>
            </a:tbl>
          </a:graphicData>
        </a:graphic>
      </p:graphicFrame>
      <p:sp>
        <p:nvSpPr>
          <p:cNvPr id="33" name="Seta para a Direita 134">
            <a:extLst>
              <a:ext uri="{FF2B5EF4-FFF2-40B4-BE49-F238E27FC236}">
                <a16:creationId xmlns:a16="http://schemas.microsoft.com/office/drawing/2014/main" id="{354E2A86-F412-48AD-94F1-0319D6AE1D73}"/>
              </a:ext>
            </a:extLst>
          </p:cNvPr>
          <p:cNvSpPr/>
          <p:nvPr/>
        </p:nvSpPr>
        <p:spPr>
          <a:xfrm>
            <a:off x="687074" y="1680926"/>
            <a:ext cx="1737764" cy="937664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spc="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Percepção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DF351BD1-68DC-4094-84A9-34C91B51A902}"/>
              </a:ext>
            </a:extLst>
          </p:cNvPr>
          <p:cNvSpPr/>
          <p:nvPr/>
        </p:nvSpPr>
        <p:spPr>
          <a:xfrm>
            <a:off x="6101168" y="4165665"/>
            <a:ext cx="5837546" cy="2413486"/>
          </a:xfrm>
          <a:prstGeom prst="rect">
            <a:avLst/>
          </a:prstGeom>
          <a:solidFill>
            <a:srgbClr val="F9F9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tIns="36000" rIns="180000" bIns="37806" rtlCol="0" anchor="ctr"/>
          <a:lstStyle/>
          <a:p>
            <a:pPr algn="just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Dentre os beneficiários que receberam atenção à saúde e souberam responder,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65,5%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avaliam satisfatoriamente, com menções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Bom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e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Muito bom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classificando este atributo dentro da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Não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Conformidade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. Este atributo concentra um alto índice de neutralidade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(Regular 24,8%).</a:t>
            </a:r>
            <a:endParaRPr lang="pt-BR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Ponto de atenção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ao viés de baixa de 27,5pp entre as opções de satisfação, indicando probabilidade de migração para a não satisfação.</a:t>
            </a:r>
            <a:endParaRPr lang="pt-BR" sz="12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endParaRPr lang="pt-BR" sz="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endParaRPr lang="pt-BR" sz="4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Por gênero, o público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Masculino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é o que melhor avalia com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71,4%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classificando este atributo dentro da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Não Conformidade.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faixa etária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18 a 20 anos e 51 a 60 anos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são os mais satisfeitos com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81,8%  e 80,7%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respectivamente, classificação de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Conformidade.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Já a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Faixa etária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que pior avalia é a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De 31 a 40 anos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com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54,2%,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classificando este atributo em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Não Conformidade.</a:t>
            </a:r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8A6162F0-D361-41A3-885A-732DD4D21954}"/>
              </a:ext>
            </a:extLst>
          </p:cNvPr>
          <p:cNvGrpSpPr/>
          <p:nvPr/>
        </p:nvGrpSpPr>
        <p:grpSpPr>
          <a:xfrm>
            <a:off x="119352" y="5942107"/>
            <a:ext cx="4024269" cy="637044"/>
            <a:chOff x="157406" y="5740245"/>
            <a:chExt cx="4024269" cy="637044"/>
          </a:xfrm>
        </p:grpSpPr>
        <p:sp>
          <p:nvSpPr>
            <p:cNvPr id="39" name="Retângulo: Cantos Arredondados 38">
              <a:extLst>
                <a:ext uri="{FF2B5EF4-FFF2-40B4-BE49-F238E27FC236}">
                  <a16:creationId xmlns:a16="http://schemas.microsoft.com/office/drawing/2014/main" id="{6AF18A69-CCD6-41D7-B4C7-D6975F7A80B3}"/>
                </a:ext>
              </a:extLst>
            </p:cNvPr>
            <p:cNvSpPr/>
            <p:nvPr/>
          </p:nvSpPr>
          <p:spPr>
            <a:xfrm>
              <a:off x="180975" y="5740245"/>
              <a:ext cx="3798597" cy="63704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Arredondado 81">
              <a:extLst>
                <a:ext uri="{FF2B5EF4-FFF2-40B4-BE49-F238E27FC236}">
                  <a16:creationId xmlns:a16="http://schemas.microsoft.com/office/drawing/2014/main" id="{A46ED08E-E139-4817-AF0E-41F6F5DC66AC}"/>
                </a:ext>
              </a:extLst>
            </p:cNvPr>
            <p:cNvSpPr/>
            <p:nvPr/>
          </p:nvSpPr>
          <p:spPr>
            <a:xfrm>
              <a:off x="246685" y="5992517"/>
              <a:ext cx="720000" cy="177903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800" b="1" dirty="0"/>
                <a:t>90 a 100</a:t>
              </a:r>
            </a:p>
          </p:txBody>
        </p:sp>
        <p:sp>
          <p:nvSpPr>
            <p:cNvPr id="41" name="Retângulo Arredondado 82">
              <a:extLst>
                <a:ext uri="{FF2B5EF4-FFF2-40B4-BE49-F238E27FC236}">
                  <a16:creationId xmlns:a16="http://schemas.microsoft.com/office/drawing/2014/main" id="{C37CF01D-ECC3-49C7-880D-F0686E3FFB8D}"/>
                </a:ext>
              </a:extLst>
            </p:cNvPr>
            <p:cNvSpPr/>
            <p:nvPr/>
          </p:nvSpPr>
          <p:spPr>
            <a:xfrm>
              <a:off x="1079602" y="5985083"/>
              <a:ext cx="720000" cy="1894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80 a 89</a:t>
              </a:r>
            </a:p>
          </p:txBody>
        </p:sp>
        <p:sp>
          <p:nvSpPr>
            <p:cNvPr id="42" name="Retângulo Arredondado 84">
              <a:extLst>
                <a:ext uri="{FF2B5EF4-FFF2-40B4-BE49-F238E27FC236}">
                  <a16:creationId xmlns:a16="http://schemas.microsoft.com/office/drawing/2014/main" id="{46265127-1F70-4962-8499-8B12AF45F990}"/>
                </a:ext>
              </a:extLst>
            </p:cNvPr>
            <p:cNvSpPr/>
            <p:nvPr/>
          </p:nvSpPr>
          <p:spPr>
            <a:xfrm>
              <a:off x="2297710" y="5992517"/>
              <a:ext cx="720000" cy="177903"/>
            </a:xfrm>
            <a:prstGeom prst="roundRect">
              <a:avLst/>
            </a:prstGeom>
            <a:solidFill>
              <a:srgbClr val="FF7C80"/>
            </a:solidFill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800" b="1" dirty="0"/>
                <a:t>0 a 79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7F160953-0EBB-42A1-BE95-495FD8744B78}"/>
                </a:ext>
              </a:extLst>
            </p:cNvPr>
            <p:cNvSpPr txBox="1"/>
            <p:nvPr/>
          </p:nvSpPr>
          <p:spPr>
            <a:xfrm>
              <a:off x="187886" y="5740245"/>
              <a:ext cx="8451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b="1" u="sng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% </a:t>
              </a:r>
              <a:r>
                <a:rPr lang="pt-BR" sz="10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Satisfação</a:t>
              </a: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92E029F3-E3F4-4283-B1E3-6CB6D0644C0F}"/>
                </a:ext>
              </a:extLst>
            </p:cNvPr>
            <p:cNvSpPr txBox="1"/>
            <p:nvPr/>
          </p:nvSpPr>
          <p:spPr>
            <a:xfrm>
              <a:off x="157406" y="6161845"/>
              <a:ext cx="94288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Excelente / Forças</a:t>
              </a: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698368F1-5695-4DB1-8E97-A6CCF770719F}"/>
                </a:ext>
              </a:extLst>
            </p:cNvPr>
            <p:cNvSpPr txBox="1"/>
            <p:nvPr/>
          </p:nvSpPr>
          <p:spPr>
            <a:xfrm>
              <a:off x="990227" y="6161845"/>
              <a:ext cx="13163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Conforme / Oportunidades</a:t>
              </a: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DFFB0FDD-E055-41DB-B1E3-6B4F4290B5A5}"/>
                </a:ext>
              </a:extLst>
            </p:cNvPr>
            <p:cNvSpPr txBox="1"/>
            <p:nvPr/>
          </p:nvSpPr>
          <p:spPr>
            <a:xfrm>
              <a:off x="2228633" y="6161845"/>
              <a:ext cx="1953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Não conforme Fraquezas ou Ameaças</a:t>
              </a:r>
            </a:p>
          </p:txBody>
        </p:sp>
      </p:grpSp>
      <p:sp>
        <p:nvSpPr>
          <p:cNvPr id="27" name="Retângulo 26">
            <a:extLst>
              <a:ext uri="{FF2B5EF4-FFF2-40B4-BE49-F238E27FC236}">
                <a16:creationId xmlns:a16="http://schemas.microsoft.com/office/drawing/2014/main" id="{82F6CCDC-2039-4463-A089-51DBFBA71346}"/>
              </a:ext>
            </a:extLst>
          </p:cNvPr>
          <p:cNvSpPr/>
          <p:nvPr/>
        </p:nvSpPr>
        <p:spPr>
          <a:xfrm>
            <a:off x="9084394" y="2301190"/>
            <a:ext cx="2856933" cy="260778"/>
          </a:xfrm>
          <a:prstGeom prst="rect">
            <a:avLst/>
          </a:prstGeom>
          <a:noFill/>
          <a:ln w="19050" cap="rnd">
            <a:solidFill>
              <a:srgbClr val="70AD4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0B19A8F9-F341-479D-B343-D9473D637406}"/>
              </a:ext>
            </a:extLst>
          </p:cNvPr>
          <p:cNvSpPr/>
          <p:nvPr/>
        </p:nvSpPr>
        <p:spPr>
          <a:xfrm>
            <a:off x="2716567" y="2131097"/>
            <a:ext cx="1546680" cy="2448000"/>
          </a:xfrm>
          <a:prstGeom prst="rect">
            <a:avLst/>
          </a:prstGeom>
          <a:noFill/>
          <a:ln w="12700" cap="flat" cmpd="sng" algn="ctr">
            <a:solidFill>
              <a:srgbClr val="FF7C80"/>
            </a:solidFill>
            <a:prstDash val="lgDash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/>
          </a:p>
        </p:txBody>
      </p:sp>
      <p:sp>
        <p:nvSpPr>
          <p:cNvPr id="57" name="Círculo Q4">
            <a:extLst>
              <a:ext uri="{FF2B5EF4-FFF2-40B4-BE49-F238E27FC236}">
                <a16:creationId xmlns:a16="http://schemas.microsoft.com/office/drawing/2014/main" id="{BF5DC169-89EF-4922-A1AD-B14DB1D347AC}"/>
              </a:ext>
            </a:extLst>
          </p:cNvPr>
          <p:cNvSpPr/>
          <p:nvPr/>
        </p:nvSpPr>
        <p:spPr>
          <a:xfrm>
            <a:off x="3142393" y="1795400"/>
            <a:ext cx="688935" cy="642313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i="0" u="none" strike="noStrike" dirty="0">
                <a:solidFill>
                  <a:schemeClr val="bg1"/>
                </a:solidFill>
                <a:latin typeface="Calibri"/>
                <a:cs typeface="Calibri"/>
              </a:rPr>
              <a:t>65,5</a:t>
            </a:r>
            <a:endParaRPr lang="pt-BR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31" name="Tabela 30">
            <a:extLst>
              <a:ext uri="{FF2B5EF4-FFF2-40B4-BE49-F238E27FC236}">
                <a16:creationId xmlns:a16="http://schemas.microsoft.com/office/drawing/2014/main" id="{9D0327F1-7B64-4C70-80D3-2456F9107F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51846"/>
              </p:ext>
            </p:extLst>
          </p:nvPr>
        </p:nvGraphicFramePr>
        <p:xfrm>
          <a:off x="119352" y="5080321"/>
          <a:ext cx="6370658" cy="762000"/>
        </p:xfrm>
        <a:graphic>
          <a:graphicData uri="http://schemas.openxmlformats.org/drawingml/2006/table">
            <a:tbl>
              <a:tblPr/>
              <a:tblGrid>
                <a:gridCol w="6370658">
                  <a:extLst>
                    <a:ext uri="{9D8B030D-6E8A-4147-A177-3AD203B41FA5}">
                      <a16:colId xmlns:a16="http://schemas.microsoft.com/office/drawing/2014/main" val="16296675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Base: 415  | Margem de Erro: 4.8%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5913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Não recebi= Nos 12 últimos meses não recebi atenção em saúde: 40 (Não considerados para cálculo dos resultados).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7904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Não sei= Não sei/ Não me lembro: 17 (Não considerados para cálculo dos resultados).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3493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pt-BR" sz="10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Nota¹: Resultados apresentados em percentual (%).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946733"/>
                  </a:ext>
                </a:extLst>
              </a:tr>
            </a:tbl>
          </a:graphicData>
        </a:graphic>
      </p:graphicFrame>
      <p:graphicFrame>
        <p:nvGraphicFramePr>
          <p:cNvPr id="37" name="Tabela 36">
            <a:extLst>
              <a:ext uri="{FF2B5EF4-FFF2-40B4-BE49-F238E27FC236}">
                <a16:creationId xmlns:a16="http://schemas.microsoft.com/office/drawing/2014/main" id="{D62A1659-F1D5-4C5B-BBF7-3ECAF64C76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513571"/>
              </p:ext>
            </p:extLst>
          </p:nvPr>
        </p:nvGraphicFramePr>
        <p:xfrm>
          <a:off x="137813" y="4304442"/>
          <a:ext cx="5796000" cy="793559"/>
        </p:xfrm>
        <a:graphic>
          <a:graphicData uri="http://schemas.openxmlformats.org/drawingml/2006/table">
            <a:tbl>
              <a:tblPr/>
              <a:tblGrid>
                <a:gridCol w="828000">
                  <a:extLst>
                    <a:ext uri="{9D8B030D-6E8A-4147-A177-3AD203B41FA5}">
                      <a16:colId xmlns:a16="http://schemas.microsoft.com/office/drawing/2014/main" val="216528064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298146854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970168599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00900200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071753375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52795689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657888480"/>
                    </a:ext>
                  </a:extLst>
                </a:gridCol>
              </a:tblGrid>
              <a:tr h="34944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Muito ruim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Ruim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Regular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Bom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Muito bom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Não recebi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Não sei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866756"/>
                  </a:ext>
                </a:extLst>
              </a:tr>
              <a:tr h="22205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678748"/>
                  </a:ext>
                </a:extLst>
              </a:tr>
              <a:tr h="222059">
                <a:tc gridSpan="7">
                  <a:txBody>
                    <a:bodyPr/>
                    <a:lstStyle/>
                    <a:p>
                      <a:pPr algn="l" fontAlgn="b"/>
                      <a:r>
                        <a:rPr lang="pt-BR" sz="800" b="1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FREQUÊNCIA</a:t>
                      </a:r>
                      <a:endParaRPr lang="pt-BR" sz="1000" b="1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782612"/>
                  </a:ext>
                </a:extLst>
              </a:tr>
            </a:tbl>
          </a:graphicData>
        </a:graphic>
      </p:graphicFrame>
      <p:sp>
        <p:nvSpPr>
          <p:cNvPr id="47" name="Retângulo 46">
            <a:extLst>
              <a:ext uri="{FF2B5EF4-FFF2-40B4-BE49-F238E27FC236}">
                <a16:creationId xmlns:a16="http://schemas.microsoft.com/office/drawing/2014/main" id="{503FE9BD-93EF-46C9-88C1-4EB50BFBBCBC}"/>
              </a:ext>
            </a:extLst>
          </p:cNvPr>
          <p:cNvSpPr/>
          <p:nvPr/>
        </p:nvSpPr>
        <p:spPr>
          <a:xfrm>
            <a:off x="9084394" y="3350204"/>
            <a:ext cx="2856933" cy="260778"/>
          </a:xfrm>
          <a:prstGeom prst="rect">
            <a:avLst/>
          </a:prstGeom>
          <a:noFill/>
          <a:ln w="19050" cap="rnd">
            <a:solidFill>
              <a:srgbClr val="70AD4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69A8F1C3-7F66-4F93-9C16-8AD21D551FF1}"/>
              </a:ext>
            </a:extLst>
          </p:cNvPr>
          <p:cNvSpPr/>
          <p:nvPr/>
        </p:nvSpPr>
        <p:spPr>
          <a:xfrm>
            <a:off x="9086401" y="2860075"/>
            <a:ext cx="2848466" cy="256575"/>
          </a:xfrm>
          <a:prstGeom prst="rect">
            <a:avLst/>
          </a:prstGeom>
          <a:noFill/>
          <a:ln w="28575">
            <a:solidFill>
              <a:srgbClr val="FF7C8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677BABB6-F1C5-40AF-9415-4A5832D88656}"/>
              </a:ext>
            </a:extLst>
          </p:cNvPr>
          <p:cNvSpPr txBox="1"/>
          <p:nvPr/>
        </p:nvSpPr>
        <p:spPr>
          <a:xfrm>
            <a:off x="557922" y="242563"/>
            <a:ext cx="3374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Atenção a saúde</a:t>
            </a:r>
          </a:p>
        </p:txBody>
      </p: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2EC7F7C9-833A-4242-BC21-E89FDD8BD1B4}"/>
              </a:ext>
            </a:extLst>
          </p:cNvPr>
          <p:cNvGrpSpPr/>
          <p:nvPr/>
        </p:nvGrpSpPr>
        <p:grpSpPr>
          <a:xfrm>
            <a:off x="6606162" y="1719626"/>
            <a:ext cx="2408399" cy="2376001"/>
            <a:chOff x="0" y="0"/>
            <a:chExt cx="2237239" cy="2543175"/>
          </a:xfrm>
        </p:grpSpPr>
        <p:pic>
          <p:nvPicPr>
            <p:cNvPr id="53" name="Imagem 52" descr="Free vector graphic: Silhouette, Man, Women'S - Free Image ...">
              <a:extLst>
                <a:ext uri="{FF2B5EF4-FFF2-40B4-BE49-F238E27FC236}">
                  <a16:creationId xmlns:a16="http://schemas.microsoft.com/office/drawing/2014/main" id="{17995335-6239-4195-BA99-B1549D85D5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76"/>
            <a:stretch/>
          </p:blipFill>
          <p:spPr>
            <a:xfrm>
              <a:off x="381001" y="161925"/>
              <a:ext cx="628649" cy="2257426"/>
            </a:xfrm>
            <a:prstGeom prst="rect">
              <a:avLst/>
            </a:prstGeom>
          </p:spPr>
        </p:pic>
        <p:pic>
          <p:nvPicPr>
            <p:cNvPr id="54" name="Imagem 53" descr="Free vector graphic: Silhouette, Man, Women'S - Free Image ...">
              <a:extLst>
                <a:ext uri="{FF2B5EF4-FFF2-40B4-BE49-F238E27FC236}">
                  <a16:creationId xmlns:a16="http://schemas.microsoft.com/office/drawing/2014/main" id="{B676FA64-688E-493D-AC01-B808A6C0DD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FF66CC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80"/>
            <a:stretch/>
          </p:blipFill>
          <p:spPr>
            <a:xfrm>
              <a:off x="1209675" y="190500"/>
              <a:ext cx="621046" cy="2257425"/>
            </a:xfrm>
            <a:prstGeom prst="rect">
              <a:avLst/>
            </a:prstGeom>
          </p:spPr>
        </p:pic>
        <p:graphicFrame>
          <p:nvGraphicFramePr>
            <p:cNvPr id="55" name="Gráfico 54">
              <a:extLst>
                <a:ext uri="{FF2B5EF4-FFF2-40B4-BE49-F238E27FC236}">
                  <a16:creationId xmlns:a16="http://schemas.microsoft.com/office/drawing/2014/main" id="{9830CE51-37DA-4BE8-8766-A62BB5DD97E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88551508"/>
                </p:ext>
              </p:extLst>
            </p:nvPr>
          </p:nvGraphicFramePr>
          <p:xfrm>
            <a:off x="0" y="0"/>
            <a:ext cx="2237239" cy="25431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pic>
        <p:nvPicPr>
          <p:cNvPr id="35" name="Gráfico 34" descr="Fala com preenchimento sólido">
            <a:extLst>
              <a:ext uri="{FF2B5EF4-FFF2-40B4-BE49-F238E27FC236}">
                <a16:creationId xmlns:a16="http://schemas.microsoft.com/office/drawing/2014/main" id="{3BA4487D-9FF7-4B34-9088-8774CECCDC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55288" y="3702639"/>
            <a:ext cx="638645" cy="63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6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A7602842-B921-48E1-9A55-81B9BEE3E2C0}"/>
              </a:ext>
            </a:extLst>
          </p:cNvPr>
          <p:cNvSpPr txBox="1"/>
          <p:nvPr/>
        </p:nvSpPr>
        <p:spPr>
          <a:xfrm>
            <a:off x="89279" y="1051435"/>
            <a:ext cx="10618589" cy="748073"/>
          </a:xfrm>
          <a:prstGeom prst="rect">
            <a:avLst/>
          </a:prstGeom>
          <a:noFill/>
          <a:effectLst/>
        </p:spPr>
        <p:txBody>
          <a:bodyPr wrap="square" lIns="100760" tIns="50379" rIns="100760" bIns="50379" rtlCol="0">
            <a:spAutoFit/>
          </a:bodyPr>
          <a:lstStyle/>
          <a:p>
            <a:pPr algn="just"/>
            <a:r>
              <a:rPr lang="pt-BR" sz="1400" b="1" dirty="0">
                <a:solidFill>
                  <a:schemeClr val="bg2">
                    <a:lumMod val="25000"/>
                  </a:schemeClr>
                </a:solidFill>
              </a:rPr>
              <a:t>5 - Como você avalia a facilidade de acesso à lista de prestadores de serviços credenciados pelo seu plano de saúde (por exemplo: médico, dentistas, psicólogos, fisioterapeutas, hospitais, laboratórios e outros) por meio físico ou digital (por exemplo: livro, aplicativo de celular, site na internet)?</a:t>
            </a:r>
          </a:p>
        </p:txBody>
      </p:sp>
      <p:graphicFrame>
        <p:nvGraphicFramePr>
          <p:cNvPr id="28" name="Tabela 27">
            <a:extLst>
              <a:ext uri="{FF2B5EF4-FFF2-40B4-BE49-F238E27FC236}">
                <a16:creationId xmlns:a16="http://schemas.microsoft.com/office/drawing/2014/main" id="{5D21F8EB-382E-4903-9523-5EFBF52A3F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058202"/>
              </p:ext>
            </p:extLst>
          </p:nvPr>
        </p:nvGraphicFramePr>
        <p:xfrm>
          <a:off x="9090248" y="2044995"/>
          <a:ext cx="2848466" cy="1831214"/>
        </p:xfrm>
        <a:graphic>
          <a:graphicData uri="http://schemas.openxmlformats.org/drawingml/2006/table">
            <a:tbl>
              <a:tblPr/>
              <a:tblGrid>
                <a:gridCol w="1424233">
                  <a:extLst>
                    <a:ext uri="{9D8B030D-6E8A-4147-A177-3AD203B41FA5}">
                      <a16:colId xmlns:a16="http://schemas.microsoft.com/office/drawing/2014/main" val="3399568873"/>
                    </a:ext>
                  </a:extLst>
                </a:gridCol>
                <a:gridCol w="1424233">
                  <a:extLst>
                    <a:ext uri="{9D8B030D-6E8A-4147-A177-3AD203B41FA5}">
                      <a16:colId xmlns:a16="http://schemas.microsoft.com/office/drawing/2014/main" val="1949039527"/>
                    </a:ext>
                  </a:extLst>
                </a:gridCol>
              </a:tblGrid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Faixa Etária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T2B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505740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De 18 a 20 anos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55,6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173083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De 21 a 30 anos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43,5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086560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De 31 a 40 anos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40,6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628842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De 41 a 50 anos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40,5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269831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De 51 a 60 anos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59,3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673009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Mais de 60 anos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61,9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464123"/>
                  </a:ext>
                </a:extLst>
              </a:tr>
            </a:tbl>
          </a:graphicData>
        </a:graphic>
      </p:graphicFrame>
      <p:sp>
        <p:nvSpPr>
          <p:cNvPr id="40" name="Seta para a Direita 134">
            <a:extLst>
              <a:ext uri="{FF2B5EF4-FFF2-40B4-BE49-F238E27FC236}">
                <a16:creationId xmlns:a16="http://schemas.microsoft.com/office/drawing/2014/main" id="{DECCFCEC-5319-45DC-85D1-DF14F961DBEC}"/>
              </a:ext>
            </a:extLst>
          </p:cNvPr>
          <p:cNvSpPr/>
          <p:nvPr/>
        </p:nvSpPr>
        <p:spPr>
          <a:xfrm>
            <a:off x="680512" y="1717024"/>
            <a:ext cx="1737764" cy="937664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spc="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Percepção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4B6FD4F5-215F-4D5F-B1BC-F94A87594D58}"/>
              </a:ext>
            </a:extLst>
          </p:cNvPr>
          <p:cNvSpPr/>
          <p:nvPr/>
        </p:nvSpPr>
        <p:spPr>
          <a:xfrm>
            <a:off x="6094627" y="4165665"/>
            <a:ext cx="5850687" cy="2272080"/>
          </a:xfrm>
          <a:prstGeom prst="rect">
            <a:avLst/>
          </a:prstGeom>
          <a:solidFill>
            <a:srgbClr val="F9F9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tIns="36000" rIns="180000" bIns="37806" rtlCol="0" anchor="ctr"/>
          <a:lstStyle/>
          <a:p>
            <a:pPr algn="just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Dentre os beneficiários que acessaram a lista de prestadores de serviços e souberam responder, apenas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46,6%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avaliaram positivamente, optando pelas opções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Bom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e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Muito bom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classificando este atributo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Não Conforme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.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Ponto de atenção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para a soma das opções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Muito ruim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e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Ruim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que ficou em 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23,7%.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Este atributo concentra um alto índice de neutralidade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(Regular 29,6%).</a:t>
            </a:r>
          </a:p>
          <a:p>
            <a:pPr algn="just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Outro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ponto de atenção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ao viés de baixa de 26pp entre as opções de satisfação, indicando probabilidade de migração para a não satisfação.</a:t>
            </a:r>
          </a:p>
          <a:p>
            <a:pPr algn="just"/>
            <a:endParaRPr lang="pt-BR" sz="4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O público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Masculino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apresenta maior índice de satisfação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54,1%,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e ambos os públicos estão em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Não Conformidade.</a:t>
            </a:r>
          </a:p>
          <a:p>
            <a:pPr algn="just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Apesar de todas as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Faixas etárias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estarem dentro da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Não Conformidade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os respondentes com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Mais de 60 anos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são os que melhor avaliam com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61,9%.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Já os respondentes,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De 31 a 50 anos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possuem o menor índice de satisfação (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40,6% e 40,5%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). </a:t>
            </a:r>
            <a:endParaRPr lang="pt-BR" sz="12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A50FE1C3-F90F-4F1D-8885-1242F526D3F4}"/>
              </a:ext>
            </a:extLst>
          </p:cNvPr>
          <p:cNvSpPr/>
          <p:nvPr/>
        </p:nvSpPr>
        <p:spPr>
          <a:xfrm>
            <a:off x="9082503" y="3615431"/>
            <a:ext cx="2848466" cy="260778"/>
          </a:xfrm>
          <a:prstGeom prst="rect">
            <a:avLst/>
          </a:prstGeom>
          <a:noFill/>
          <a:ln w="19050" cap="rnd">
            <a:solidFill>
              <a:srgbClr val="70AD4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55F85F3B-85AC-4409-9BC5-B9B42023DE7D}"/>
              </a:ext>
            </a:extLst>
          </p:cNvPr>
          <p:cNvGrpSpPr/>
          <p:nvPr/>
        </p:nvGrpSpPr>
        <p:grpSpPr>
          <a:xfrm>
            <a:off x="0" y="6055570"/>
            <a:ext cx="4024269" cy="637044"/>
            <a:chOff x="157406" y="5740245"/>
            <a:chExt cx="4024269" cy="637044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F430B949-9B24-46A3-A282-3E218ECCF89E}"/>
                </a:ext>
              </a:extLst>
            </p:cNvPr>
            <p:cNvSpPr/>
            <p:nvPr/>
          </p:nvSpPr>
          <p:spPr>
            <a:xfrm>
              <a:off x="180975" y="5740245"/>
              <a:ext cx="3798597" cy="63704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Arredondado 81">
              <a:extLst>
                <a:ext uri="{FF2B5EF4-FFF2-40B4-BE49-F238E27FC236}">
                  <a16:creationId xmlns:a16="http://schemas.microsoft.com/office/drawing/2014/main" id="{844619D8-0945-4A9C-907C-CDA30ABD427F}"/>
                </a:ext>
              </a:extLst>
            </p:cNvPr>
            <p:cNvSpPr/>
            <p:nvPr/>
          </p:nvSpPr>
          <p:spPr>
            <a:xfrm>
              <a:off x="246685" y="5992517"/>
              <a:ext cx="720000" cy="177903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800" b="1" dirty="0"/>
                <a:t>90 a 100</a:t>
              </a:r>
            </a:p>
          </p:txBody>
        </p:sp>
        <p:sp>
          <p:nvSpPr>
            <p:cNvPr id="39" name="Retângulo Arredondado 82">
              <a:extLst>
                <a:ext uri="{FF2B5EF4-FFF2-40B4-BE49-F238E27FC236}">
                  <a16:creationId xmlns:a16="http://schemas.microsoft.com/office/drawing/2014/main" id="{84F86229-5C52-4287-AD7A-C7EA0BF1381D}"/>
                </a:ext>
              </a:extLst>
            </p:cNvPr>
            <p:cNvSpPr/>
            <p:nvPr/>
          </p:nvSpPr>
          <p:spPr>
            <a:xfrm>
              <a:off x="1079602" y="5985083"/>
              <a:ext cx="720000" cy="189413"/>
            </a:xfrm>
            <a:prstGeom prst="roundRect">
              <a:avLst/>
            </a:prstGeom>
            <a:solidFill>
              <a:srgbClr val="FFE699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80 a 89</a:t>
              </a:r>
            </a:p>
          </p:txBody>
        </p:sp>
        <p:sp>
          <p:nvSpPr>
            <p:cNvPr id="41" name="Retângulo Arredondado 84">
              <a:extLst>
                <a:ext uri="{FF2B5EF4-FFF2-40B4-BE49-F238E27FC236}">
                  <a16:creationId xmlns:a16="http://schemas.microsoft.com/office/drawing/2014/main" id="{5C6B3C8C-ABCA-4ED2-B179-1E9F1089D89B}"/>
                </a:ext>
              </a:extLst>
            </p:cNvPr>
            <p:cNvSpPr/>
            <p:nvPr/>
          </p:nvSpPr>
          <p:spPr>
            <a:xfrm>
              <a:off x="2297710" y="5992517"/>
              <a:ext cx="720000" cy="177903"/>
            </a:xfrm>
            <a:prstGeom prst="roundRect">
              <a:avLst/>
            </a:prstGeom>
            <a:solidFill>
              <a:srgbClr val="FF7C80"/>
            </a:solidFill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800" b="1" dirty="0"/>
                <a:t>0 a 79</a:t>
              </a:r>
            </a:p>
          </p:txBody>
        </p: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07D178B3-4B5E-4B04-80D6-645A61C6B842}"/>
                </a:ext>
              </a:extLst>
            </p:cNvPr>
            <p:cNvSpPr txBox="1"/>
            <p:nvPr/>
          </p:nvSpPr>
          <p:spPr>
            <a:xfrm>
              <a:off x="187886" y="5740245"/>
              <a:ext cx="8451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b="1" u="sng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% </a:t>
              </a:r>
              <a:r>
                <a:rPr lang="pt-BR" sz="10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Satisfação</a:t>
              </a:r>
            </a:p>
          </p:txBody>
        </p:sp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4CA17C61-F9AA-40FC-8DB5-0ED69377020A}"/>
                </a:ext>
              </a:extLst>
            </p:cNvPr>
            <p:cNvSpPr txBox="1"/>
            <p:nvPr/>
          </p:nvSpPr>
          <p:spPr>
            <a:xfrm>
              <a:off x="157406" y="6161845"/>
              <a:ext cx="94288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Excelente / Forças</a:t>
              </a:r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5A935275-D003-4BC5-8861-4E3DCBFE10FD}"/>
                </a:ext>
              </a:extLst>
            </p:cNvPr>
            <p:cNvSpPr txBox="1"/>
            <p:nvPr/>
          </p:nvSpPr>
          <p:spPr>
            <a:xfrm>
              <a:off x="990227" y="6161845"/>
              <a:ext cx="13163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Conforme / Oportunidades</a:t>
              </a:r>
            </a:p>
          </p:txBody>
        </p: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347020CC-24B2-416C-A4E0-212DFE25ED6A}"/>
                </a:ext>
              </a:extLst>
            </p:cNvPr>
            <p:cNvSpPr txBox="1"/>
            <p:nvPr/>
          </p:nvSpPr>
          <p:spPr>
            <a:xfrm>
              <a:off x="2228633" y="6161845"/>
              <a:ext cx="1953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Não conforme Fraquezas ou Ameaças</a:t>
              </a:r>
            </a:p>
          </p:txBody>
        </p:sp>
      </p:grpSp>
      <p:sp>
        <p:nvSpPr>
          <p:cNvPr id="49" name="Retângulo 48">
            <a:extLst>
              <a:ext uri="{FF2B5EF4-FFF2-40B4-BE49-F238E27FC236}">
                <a16:creationId xmlns:a16="http://schemas.microsoft.com/office/drawing/2014/main" id="{01D38741-E9A4-40F6-A3BD-9CA190017297}"/>
              </a:ext>
            </a:extLst>
          </p:cNvPr>
          <p:cNvSpPr/>
          <p:nvPr/>
        </p:nvSpPr>
        <p:spPr>
          <a:xfrm>
            <a:off x="2602669" y="2160229"/>
            <a:ext cx="1475487" cy="2410917"/>
          </a:xfrm>
          <a:prstGeom prst="rect">
            <a:avLst/>
          </a:prstGeom>
          <a:noFill/>
          <a:ln w="12700" cap="flat" cmpd="sng" algn="ctr">
            <a:solidFill>
              <a:srgbClr val="FF7C80"/>
            </a:solidFill>
            <a:prstDash val="lgDash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>
              <a:solidFill>
                <a:srgbClr val="FF7C80"/>
              </a:solidFill>
            </a:endParaRPr>
          </a:p>
        </p:txBody>
      </p:sp>
      <p:sp>
        <p:nvSpPr>
          <p:cNvPr id="50" name="Círculo Q5">
            <a:extLst>
              <a:ext uri="{FF2B5EF4-FFF2-40B4-BE49-F238E27FC236}">
                <a16:creationId xmlns:a16="http://schemas.microsoft.com/office/drawing/2014/main" id="{E8024A0E-6C0A-4EE8-BE66-2590EFAFCB92}"/>
              </a:ext>
            </a:extLst>
          </p:cNvPr>
          <p:cNvSpPr/>
          <p:nvPr/>
        </p:nvSpPr>
        <p:spPr>
          <a:xfrm>
            <a:off x="2987302" y="1810872"/>
            <a:ext cx="688935" cy="642313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i="0" u="none" strike="noStrike" dirty="0">
                <a:solidFill>
                  <a:schemeClr val="bg1"/>
                </a:solidFill>
                <a:latin typeface="Calibri"/>
                <a:cs typeface="Calibri"/>
              </a:rPr>
              <a:t>46,6</a:t>
            </a:r>
            <a:endParaRPr lang="pt-BR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31" name="Tabela 30">
            <a:extLst>
              <a:ext uri="{FF2B5EF4-FFF2-40B4-BE49-F238E27FC236}">
                <a16:creationId xmlns:a16="http://schemas.microsoft.com/office/drawing/2014/main" id="{CD3D60FD-E649-4758-B9DE-25EE8706FC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078176"/>
              </p:ext>
            </p:extLst>
          </p:nvPr>
        </p:nvGraphicFramePr>
        <p:xfrm>
          <a:off x="23569" y="4477909"/>
          <a:ext cx="5796000" cy="793559"/>
        </p:xfrm>
        <a:graphic>
          <a:graphicData uri="http://schemas.openxmlformats.org/drawingml/2006/table">
            <a:tbl>
              <a:tblPr/>
              <a:tblGrid>
                <a:gridCol w="828000">
                  <a:extLst>
                    <a:ext uri="{9D8B030D-6E8A-4147-A177-3AD203B41FA5}">
                      <a16:colId xmlns:a16="http://schemas.microsoft.com/office/drawing/2014/main" val="216528064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298146854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970168599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00900200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071753375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52795689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657888480"/>
                    </a:ext>
                  </a:extLst>
                </a:gridCol>
              </a:tblGrid>
              <a:tr h="34944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Muito ruim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Ruim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Regular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Bom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Muito bom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Não acessei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Não sei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866756"/>
                  </a:ext>
                </a:extLst>
              </a:tr>
              <a:tr h="22205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678748"/>
                  </a:ext>
                </a:extLst>
              </a:tr>
              <a:tr h="222059">
                <a:tc gridSpan="7">
                  <a:txBody>
                    <a:bodyPr/>
                    <a:lstStyle/>
                    <a:p>
                      <a:pPr algn="l" fontAlgn="b"/>
                      <a:r>
                        <a:rPr lang="pt-BR" sz="800" b="1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FREQUÊNCIA</a:t>
                      </a:r>
                      <a:endParaRPr lang="pt-BR" sz="1000" b="1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782612"/>
                  </a:ext>
                </a:extLst>
              </a:tr>
            </a:tbl>
          </a:graphicData>
        </a:graphic>
      </p:graphicFrame>
      <p:graphicFrame>
        <p:nvGraphicFramePr>
          <p:cNvPr id="35" name="Tabela 34">
            <a:extLst>
              <a:ext uri="{FF2B5EF4-FFF2-40B4-BE49-F238E27FC236}">
                <a16:creationId xmlns:a16="http://schemas.microsoft.com/office/drawing/2014/main" id="{CE97750B-A876-48F7-B1E0-3D2200D6F7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944813"/>
              </p:ext>
            </p:extLst>
          </p:nvPr>
        </p:nvGraphicFramePr>
        <p:xfrm>
          <a:off x="89301" y="5219391"/>
          <a:ext cx="6005326" cy="885825"/>
        </p:xfrm>
        <a:graphic>
          <a:graphicData uri="http://schemas.openxmlformats.org/drawingml/2006/table">
            <a:tbl>
              <a:tblPr/>
              <a:tblGrid>
                <a:gridCol w="6005326">
                  <a:extLst>
                    <a:ext uri="{9D8B030D-6E8A-4147-A177-3AD203B41FA5}">
                      <a16:colId xmlns:a16="http://schemas.microsoft.com/office/drawing/2014/main" val="16296675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Base: 388  | Margem de Erro: 5.0%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5913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Não acessei= Nunca acessei a lista de prestadores de serviços credenciados pelo meu plano de saúde: 55 (Não considerados para cálculo dos resultados).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7904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Não sei= Não sei/ Não me lembro: 29 (Não considerados para cálculo dos resultados).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7292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pt-BR" sz="10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Nota: Resultados apresentados em percentual (%).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946733"/>
                  </a:ext>
                </a:extLst>
              </a:tr>
            </a:tbl>
          </a:graphicData>
        </a:graphic>
      </p:graphicFrame>
      <p:sp>
        <p:nvSpPr>
          <p:cNvPr id="45" name="CaixaDeTexto 44">
            <a:extLst>
              <a:ext uri="{FF2B5EF4-FFF2-40B4-BE49-F238E27FC236}">
                <a16:creationId xmlns:a16="http://schemas.microsoft.com/office/drawing/2014/main" id="{FA580050-D83C-4E4E-99E7-CEAF0EBA11F6}"/>
              </a:ext>
            </a:extLst>
          </p:cNvPr>
          <p:cNvSpPr txBox="1"/>
          <p:nvPr/>
        </p:nvSpPr>
        <p:spPr>
          <a:xfrm>
            <a:off x="557922" y="242563"/>
            <a:ext cx="3374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Atenção a saúde</a:t>
            </a: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0C23B0C4-4C89-4749-89B7-0072C68B73F7}"/>
              </a:ext>
            </a:extLst>
          </p:cNvPr>
          <p:cNvGrpSpPr/>
          <p:nvPr/>
        </p:nvGrpSpPr>
        <p:grpSpPr>
          <a:xfrm>
            <a:off x="6610132" y="1724549"/>
            <a:ext cx="2408399" cy="2376001"/>
            <a:chOff x="0" y="0"/>
            <a:chExt cx="2237239" cy="2543175"/>
          </a:xfrm>
        </p:grpSpPr>
        <p:pic>
          <p:nvPicPr>
            <p:cNvPr id="47" name="Imagem 46" descr="Free vector graphic: Silhouette, Man, Women'S - Free Image ...">
              <a:extLst>
                <a:ext uri="{FF2B5EF4-FFF2-40B4-BE49-F238E27FC236}">
                  <a16:creationId xmlns:a16="http://schemas.microsoft.com/office/drawing/2014/main" id="{E0F922B6-2453-4C34-B0AF-AB3012FE6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76"/>
            <a:stretch/>
          </p:blipFill>
          <p:spPr>
            <a:xfrm>
              <a:off x="381001" y="161925"/>
              <a:ext cx="628649" cy="2257426"/>
            </a:xfrm>
            <a:prstGeom prst="rect">
              <a:avLst/>
            </a:prstGeom>
          </p:spPr>
        </p:pic>
        <p:pic>
          <p:nvPicPr>
            <p:cNvPr id="48" name="Imagem 47" descr="Free vector graphic: Silhouette, Man, Women'S - Free Image ...">
              <a:extLst>
                <a:ext uri="{FF2B5EF4-FFF2-40B4-BE49-F238E27FC236}">
                  <a16:creationId xmlns:a16="http://schemas.microsoft.com/office/drawing/2014/main" id="{28518B63-F085-48A7-916D-AE6DF2A9A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FF66CC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80"/>
            <a:stretch/>
          </p:blipFill>
          <p:spPr>
            <a:xfrm>
              <a:off x="1209675" y="190500"/>
              <a:ext cx="621046" cy="2257425"/>
            </a:xfrm>
            <a:prstGeom prst="rect">
              <a:avLst/>
            </a:prstGeom>
          </p:spPr>
        </p:pic>
        <p:graphicFrame>
          <p:nvGraphicFramePr>
            <p:cNvPr id="55" name="Gráfico 54">
              <a:extLst>
                <a:ext uri="{FF2B5EF4-FFF2-40B4-BE49-F238E27FC236}">
                  <a16:creationId xmlns:a16="http://schemas.microsoft.com/office/drawing/2014/main" id="{2AEA3836-F563-4068-B93A-206E511AB7E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86226123"/>
                </p:ext>
              </p:extLst>
            </p:nvPr>
          </p:nvGraphicFramePr>
          <p:xfrm>
            <a:off x="0" y="0"/>
            <a:ext cx="2237239" cy="25431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pic>
        <p:nvPicPr>
          <p:cNvPr id="30" name="Gráfico 29" descr="Fala com preenchimento sólido">
            <a:extLst>
              <a:ext uri="{FF2B5EF4-FFF2-40B4-BE49-F238E27FC236}">
                <a16:creationId xmlns:a16="http://schemas.microsoft.com/office/drawing/2014/main" id="{837F1578-23F9-4311-9551-12872F4DC2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5288" y="3680379"/>
            <a:ext cx="638645" cy="638645"/>
          </a:xfrm>
          <a:prstGeom prst="rect">
            <a:avLst/>
          </a:prstGeom>
        </p:spPr>
      </p:pic>
      <p:sp>
        <p:nvSpPr>
          <p:cNvPr id="44" name="Retângulo 43">
            <a:extLst>
              <a:ext uri="{FF2B5EF4-FFF2-40B4-BE49-F238E27FC236}">
                <a16:creationId xmlns:a16="http://schemas.microsoft.com/office/drawing/2014/main" id="{D6558B1F-E25B-4880-BFE3-60983A8EEC2F}"/>
              </a:ext>
            </a:extLst>
          </p:cNvPr>
          <p:cNvSpPr/>
          <p:nvPr/>
        </p:nvSpPr>
        <p:spPr>
          <a:xfrm>
            <a:off x="9082503" y="2852196"/>
            <a:ext cx="2848466" cy="517747"/>
          </a:xfrm>
          <a:prstGeom prst="rect">
            <a:avLst/>
          </a:prstGeom>
          <a:noFill/>
          <a:ln w="19050" cap="rnd">
            <a:solidFill>
              <a:srgbClr val="FF7C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2" name="Gráfico 31">
            <a:extLst>
              <a:ext uri="{FF2B5EF4-FFF2-40B4-BE49-F238E27FC236}">
                <a16:creationId xmlns:a16="http://schemas.microsoft.com/office/drawing/2014/main" id="{BC3F7914-C4B4-4D11-8B43-FCC7467C4B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0267626"/>
              </p:ext>
            </p:extLst>
          </p:nvPr>
        </p:nvGraphicFramePr>
        <p:xfrm>
          <a:off x="-64696" y="2270898"/>
          <a:ext cx="4337714" cy="2698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03483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abela 27">
            <a:extLst>
              <a:ext uri="{FF2B5EF4-FFF2-40B4-BE49-F238E27FC236}">
                <a16:creationId xmlns:a16="http://schemas.microsoft.com/office/drawing/2014/main" id="{5D21F8EB-382E-4903-9523-5EFBF52A3F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45939"/>
              </p:ext>
            </p:extLst>
          </p:nvPr>
        </p:nvGraphicFramePr>
        <p:xfrm>
          <a:off x="9090248" y="2044995"/>
          <a:ext cx="2848466" cy="1831214"/>
        </p:xfrm>
        <a:graphic>
          <a:graphicData uri="http://schemas.openxmlformats.org/drawingml/2006/table">
            <a:tbl>
              <a:tblPr/>
              <a:tblGrid>
                <a:gridCol w="1424233">
                  <a:extLst>
                    <a:ext uri="{9D8B030D-6E8A-4147-A177-3AD203B41FA5}">
                      <a16:colId xmlns:a16="http://schemas.microsoft.com/office/drawing/2014/main" val="3399568873"/>
                    </a:ext>
                  </a:extLst>
                </a:gridCol>
                <a:gridCol w="1424233">
                  <a:extLst>
                    <a:ext uri="{9D8B030D-6E8A-4147-A177-3AD203B41FA5}">
                      <a16:colId xmlns:a16="http://schemas.microsoft.com/office/drawing/2014/main" val="1949039527"/>
                    </a:ext>
                  </a:extLst>
                </a:gridCol>
              </a:tblGrid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Faixa Etária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T2B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505740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De 18 a 20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66,7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173083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De 21 a 30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48,2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086560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De 31 a 40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44,7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628842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De 41 a 50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43,7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269831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De 51 a 60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50,8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673009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Mais de 60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53,1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464123"/>
                  </a:ext>
                </a:extLst>
              </a:tr>
            </a:tbl>
          </a:graphicData>
        </a:graphic>
      </p:graphicFrame>
      <p:sp>
        <p:nvSpPr>
          <p:cNvPr id="40" name="Seta para a Direita 134">
            <a:extLst>
              <a:ext uri="{FF2B5EF4-FFF2-40B4-BE49-F238E27FC236}">
                <a16:creationId xmlns:a16="http://schemas.microsoft.com/office/drawing/2014/main" id="{DECCFCEC-5319-45DC-85D1-DF14F961DBEC}"/>
              </a:ext>
            </a:extLst>
          </p:cNvPr>
          <p:cNvSpPr/>
          <p:nvPr/>
        </p:nvSpPr>
        <p:spPr>
          <a:xfrm>
            <a:off x="611863" y="1660813"/>
            <a:ext cx="1737764" cy="937664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spc="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Percepção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3D129360-5D3C-4A9F-AFF8-CDC70ACC5F01}"/>
              </a:ext>
            </a:extLst>
          </p:cNvPr>
          <p:cNvSpPr/>
          <p:nvPr/>
        </p:nvSpPr>
        <p:spPr>
          <a:xfrm>
            <a:off x="6065254" y="4165665"/>
            <a:ext cx="5873460" cy="2299790"/>
          </a:xfrm>
          <a:prstGeom prst="rect">
            <a:avLst/>
          </a:prstGeom>
          <a:solidFill>
            <a:srgbClr val="F9F9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tIns="36000" rIns="180000" bIns="37806" rtlCol="0" anchor="ctr"/>
          <a:lstStyle/>
          <a:p>
            <a:pPr algn="just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Dentre os beneficiários que acessaram o plano de saúde e souberam responder,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apenas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47,8%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avaliaram positivamente, optando pelas opções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Bom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e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Muito bom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classificando este atributo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Não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Conforme. Ponto de atenção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para a soma das opções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Muito ruim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e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Ruim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que ficou em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20,1%.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A não satisfação está concentrada em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Regular (32%).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Ponto de atenção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ao viés de baixa de 28,1pp entre as opções de satisfação, indicando probabilidade de migração da satisfação para não satisfação. </a:t>
            </a:r>
            <a:endParaRPr lang="pt-BR" sz="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endParaRPr lang="pt-BR" sz="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alisando os perfis, o público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Masculino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foi o que melhor avaliou com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55%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ambos classificam o atributo dentro da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Não Conformidade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. Apesar de todas as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Faixas etárias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estarem dentro da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Não Conformidade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os respondentes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De 18 a 20 anos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são os que melhor avaliam com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66,7%.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Já os respondentes,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De 41 a 50 anos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possuem o menor índice de satisfação (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43,7%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).</a:t>
            </a:r>
            <a:endParaRPr lang="pt-BR" sz="12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2BE1AFC8-5CA0-405B-8694-B64BE37BF8E2}"/>
              </a:ext>
            </a:extLst>
          </p:cNvPr>
          <p:cNvSpPr txBox="1"/>
          <p:nvPr/>
        </p:nvSpPr>
        <p:spPr>
          <a:xfrm>
            <a:off x="63847" y="1053175"/>
            <a:ext cx="10618589" cy="532629"/>
          </a:xfrm>
          <a:prstGeom prst="rect">
            <a:avLst/>
          </a:prstGeom>
          <a:noFill/>
          <a:effectLst/>
        </p:spPr>
        <p:txBody>
          <a:bodyPr wrap="square" lIns="100760" tIns="50379" rIns="100760" bIns="50379" rtlCol="0">
            <a:spAutoFit/>
          </a:bodyPr>
          <a:lstStyle/>
          <a:p>
            <a:pPr algn="just"/>
            <a:r>
              <a:rPr lang="pt-BR" sz="1400" b="1" dirty="0">
                <a:solidFill>
                  <a:schemeClr val="bg2">
                    <a:lumMod val="25000"/>
                  </a:schemeClr>
                </a:solidFill>
              </a:rPr>
              <a:t>6 - Nos últimos 12 meses, quando você acessou seu plano de saúde (exemplos de acesso: SAC, presencial, teleatendimento ou por meio eletrônico), como você avalia seu atendimento considerando o acesso às informações de que precisava?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8DE21BF0-967D-4A53-933E-DD7F44154379}"/>
              </a:ext>
            </a:extLst>
          </p:cNvPr>
          <p:cNvSpPr/>
          <p:nvPr/>
        </p:nvSpPr>
        <p:spPr>
          <a:xfrm>
            <a:off x="9104916" y="2298556"/>
            <a:ext cx="2834145" cy="240254"/>
          </a:xfrm>
          <a:prstGeom prst="rect">
            <a:avLst/>
          </a:prstGeom>
          <a:noFill/>
          <a:ln w="19050" cap="rnd">
            <a:solidFill>
              <a:srgbClr val="70AD4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606B69CC-2A10-4C27-8089-23669A7EADB5}"/>
              </a:ext>
            </a:extLst>
          </p:cNvPr>
          <p:cNvGrpSpPr/>
          <p:nvPr/>
        </p:nvGrpSpPr>
        <p:grpSpPr>
          <a:xfrm>
            <a:off x="0" y="5986668"/>
            <a:ext cx="4024269" cy="637044"/>
            <a:chOff x="157406" y="5740245"/>
            <a:chExt cx="4024269" cy="637044"/>
          </a:xfrm>
        </p:grpSpPr>
        <p:sp>
          <p:nvSpPr>
            <p:cNvPr id="51" name="Retângulo: Cantos Arredondados 50">
              <a:extLst>
                <a:ext uri="{FF2B5EF4-FFF2-40B4-BE49-F238E27FC236}">
                  <a16:creationId xmlns:a16="http://schemas.microsoft.com/office/drawing/2014/main" id="{B33F39B4-8457-4CEF-A8B4-63CC3F02D75E}"/>
                </a:ext>
              </a:extLst>
            </p:cNvPr>
            <p:cNvSpPr/>
            <p:nvPr/>
          </p:nvSpPr>
          <p:spPr>
            <a:xfrm>
              <a:off x="180975" y="5740245"/>
              <a:ext cx="3798597" cy="63704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Arredondado 81">
              <a:extLst>
                <a:ext uri="{FF2B5EF4-FFF2-40B4-BE49-F238E27FC236}">
                  <a16:creationId xmlns:a16="http://schemas.microsoft.com/office/drawing/2014/main" id="{9D255533-F5B5-4A5B-B813-FF323FE9100D}"/>
                </a:ext>
              </a:extLst>
            </p:cNvPr>
            <p:cNvSpPr/>
            <p:nvPr/>
          </p:nvSpPr>
          <p:spPr>
            <a:xfrm>
              <a:off x="246685" y="5992517"/>
              <a:ext cx="720000" cy="177903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800" b="1" dirty="0"/>
                <a:t>90 a 100</a:t>
              </a:r>
            </a:p>
          </p:txBody>
        </p:sp>
        <p:sp>
          <p:nvSpPr>
            <p:cNvPr id="53" name="Retângulo Arredondado 82">
              <a:extLst>
                <a:ext uri="{FF2B5EF4-FFF2-40B4-BE49-F238E27FC236}">
                  <a16:creationId xmlns:a16="http://schemas.microsoft.com/office/drawing/2014/main" id="{AB904C99-632E-4A1A-A297-249148215E3A}"/>
                </a:ext>
              </a:extLst>
            </p:cNvPr>
            <p:cNvSpPr/>
            <p:nvPr/>
          </p:nvSpPr>
          <p:spPr>
            <a:xfrm>
              <a:off x="1079602" y="5985083"/>
              <a:ext cx="720000" cy="1894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80 a 89</a:t>
              </a:r>
            </a:p>
          </p:txBody>
        </p:sp>
        <p:sp>
          <p:nvSpPr>
            <p:cNvPr id="56" name="Retângulo Arredondado 84">
              <a:extLst>
                <a:ext uri="{FF2B5EF4-FFF2-40B4-BE49-F238E27FC236}">
                  <a16:creationId xmlns:a16="http://schemas.microsoft.com/office/drawing/2014/main" id="{552043D6-679D-4B19-A9DF-063EC1D5628E}"/>
                </a:ext>
              </a:extLst>
            </p:cNvPr>
            <p:cNvSpPr/>
            <p:nvPr/>
          </p:nvSpPr>
          <p:spPr>
            <a:xfrm>
              <a:off x="2297710" y="5992517"/>
              <a:ext cx="720000" cy="177903"/>
            </a:xfrm>
            <a:prstGeom prst="roundRect">
              <a:avLst/>
            </a:prstGeom>
            <a:solidFill>
              <a:srgbClr val="FF7C80"/>
            </a:solidFill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800" b="1" dirty="0"/>
                <a:t>0 a 79</a:t>
              </a:r>
            </a:p>
          </p:txBody>
        </p: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ECFAB87C-B364-4BE9-82B8-391A84F8080E}"/>
                </a:ext>
              </a:extLst>
            </p:cNvPr>
            <p:cNvSpPr txBox="1"/>
            <p:nvPr/>
          </p:nvSpPr>
          <p:spPr>
            <a:xfrm>
              <a:off x="187886" y="5740245"/>
              <a:ext cx="8451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b="1" u="sng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% </a:t>
              </a:r>
              <a:r>
                <a:rPr lang="pt-BR" sz="10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Satisfação</a:t>
              </a:r>
            </a:p>
          </p:txBody>
        </p: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3A53EF44-BACB-46B0-B316-5A5FB9EDC359}"/>
                </a:ext>
              </a:extLst>
            </p:cNvPr>
            <p:cNvSpPr txBox="1"/>
            <p:nvPr/>
          </p:nvSpPr>
          <p:spPr>
            <a:xfrm>
              <a:off x="157406" y="6161845"/>
              <a:ext cx="94288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Excelente / Forças</a:t>
              </a:r>
            </a:p>
          </p:txBody>
        </p:sp>
        <p:sp>
          <p:nvSpPr>
            <p:cNvPr id="59" name="CaixaDeTexto 58">
              <a:extLst>
                <a:ext uri="{FF2B5EF4-FFF2-40B4-BE49-F238E27FC236}">
                  <a16:creationId xmlns:a16="http://schemas.microsoft.com/office/drawing/2014/main" id="{60BF4075-AD6A-4F6D-8B2A-53B3447852EA}"/>
                </a:ext>
              </a:extLst>
            </p:cNvPr>
            <p:cNvSpPr txBox="1"/>
            <p:nvPr/>
          </p:nvSpPr>
          <p:spPr>
            <a:xfrm>
              <a:off x="990227" y="6161845"/>
              <a:ext cx="13163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Conforme / Oportunidades</a:t>
              </a:r>
            </a:p>
          </p:txBody>
        </p:sp>
        <p:sp>
          <p:nvSpPr>
            <p:cNvPr id="60" name="CaixaDeTexto 59">
              <a:extLst>
                <a:ext uri="{FF2B5EF4-FFF2-40B4-BE49-F238E27FC236}">
                  <a16:creationId xmlns:a16="http://schemas.microsoft.com/office/drawing/2014/main" id="{4AEBD8A7-E048-4B9B-BB56-18EC7932166C}"/>
                </a:ext>
              </a:extLst>
            </p:cNvPr>
            <p:cNvSpPr txBox="1"/>
            <p:nvPr/>
          </p:nvSpPr>
          <p:spPr>
            <a:xfrm>
              <a:off x="2228633" y="6161845"/>
              <a:ext cx="1953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Não conforme Fraquezas ou Ameaças</a:t>
              </a:r>
            </a:p>
          </p:txBody>
        </p:sp>
      </p:grpSp>
      <p:sp>
        <p:nvSpPr>
          <p:cNvPr id="37" name="Retângulo 36">
            <a:extLst>
              <a:ext uri="{FF2B5EF4-FFF2-40B4-BE49-F238E27FC236}">
                <a16:creationId xmlns:a16="http://schemas.microsoft.com/office/drawing/2014/main" id="{383B69AC-B0C5-49F7-83FC-A099EF02BDC0}"/>
              </a:ext>
            </a:extLst>
          </p:cNvPr>
          <p:cNvSpPr/>
          <p:nvPr/>
        </p:nvSpPr>
        <p:spPr>
          <a:xfrm>
            <a:off x="2734324" y="2044994"/>
            <a:ext cx="1548790" cy="2711633"/>
          </a:xfrm>
          <a:prstGeom prst="rect">
            <a:avLst/>
          </a:prstGeom>
          <a:noFill/>
          <a:ln w="12700" cap="flat" cmpd="sng" algn="ctr">
            <a:solidFill>
              <a:srgbClr val="FF7C80"/>
            </a:solidFill>
            <a:prstDash val="lgDash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>
              <a:solidFill>
                <a:srgbClr val="FF7C80"/>
              </a:solidFill>
            </a:endParaRPr>
          </a:p>
        </p:txBody>
      </p:sp>
      <p:sp>
        <p:nvSpPr>
          <p:cNvPr id="39" name="Círculo Q6">
            <a:extLst>
              <a:ext uri="{FF2B5EF4-FFF2-40B4-BE49-F238E27FC236}">
                <a16:creationId xmlns:a16="http://schemas.microsoft.com/office/drawing/2014/main" id="{902912CA-9455-4C52-B0BA-D6679AFC32DC}"/>
              </a:ext>
            </a:extLst>
          </p:cNvPr>
          <p:cNvSpPr/>
          <p:nvPr/>
        </p:nvSpPr>
        <p:spPr>
          <a:xfrm>
            <a:off x="3168082" y="1729347"/>
            <a:ext cx="688935" cy="642313"/>
          </a:xfrm>
          <a:prstGeom prst="ellipse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i="0" u="none" strike="noStrike" dirty="0">
                <a:solidFill>
                  <a:schemeClr val="bg1"/>
                </a:solidFill>
                <a:latin typeface="Calibri"/>
                <a:cs typeface="Calibri"/>
              </a:rPr>
              <a:t>47,8</a:t>
            </a:r>
            <a:endParaRPr lang="pt-BR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38" name="Tabela 37">
            <a:extLst>
              <a:ext uri="{FF2B5EF4-FFF2-40B4-BE49-F238E27FC236}">
                <a16:creationId xmlns:a16="http://schemas.microsoft.com/office/drawing/2014/main" id="{BC1DC953-9E15-4C94-A526-BA74636FC1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232141"/>
              </p:ext>
            </p:extLst>
          </p:nvPr>
        </p:nvGraphicFramePr>
        <p:xfrm>
          <a:off x="166550" y="4465298"/>
          <a:ext cx="5796000" cy="793559"/>
        </p:xfrm>
        <a:graphic>
          <a:graphicData uri="http://schemas.openxmlformats.org/drawingml/2006/table">
            <a:tbl>
              <a:tblPr/>
              <a:tblGrid>
                <a:gridCol w="828000">
                  <a:extLst>
                    <a:ext uri="{9D8B030D-6E8A-4147-A177-3AD203B41FA5}">
                      <a16:colId xmlns:a16="http://schemas.microsoft.com/office/drawing/2014/main" val="216528064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298146854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970168599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00900200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071753375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52795689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657888480"/>
                    </a:ext>
                  </a:extLst>
                </a:gridCol>
              </a:tblGrid>
              <a:tr h="34944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Muito ruim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Ruim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Regular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Bom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Muito bom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Não acessei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Não sei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866756"/>
                  </a:ext>
                </a:extLst>
              </a:tr>
              <a:tr h="22205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678748"/>
                  </a:ext>
                </a:extLst>
              </a:tr>
              <a:tr h="222059">
                <a:tc gridSpan="7">
                  <a:txBody>
                    <a:bodyPr/>
                    <a:lstStyle/>
                    <a:p>
                      <a:pPr algn="l" fontAlgn="b"/>
                      <a:r>
                        <a:rPr lang="pt-BR" sz="800" b="1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FREQUÊNCIA</a:t>
                      </a:r>
                      <a:endParaRPr lang="pt-BR" sz="1000" b="1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782612"/>
                  </a:ext>
                </a:extLst>
              </a:tr>
            </a:tbl>
          </a:graphicData>
        </a:graphic>
      </p:graphicFrame>
      <p:graphicFrame>
        <p:nvGraphicFramePr>
          <p:cNvPr id="41" name="Tabela 40">
            <a:extLst>
              <a:ext uri="{FF2B5EF4-FFF2-40B4-BE49-F238E27FC236}">
                <a16:creationId xmlns:a16="http://schemas.microsoft.com/office/drawing/2014/main" id="{27E27C2C-DC97-4688-AAF0-FCA9BF3197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800151"/>
              </p:ext>
            </p:extLst>
          </p:nvPr>
        </p:nvGraphicFramePr>
        <p:xfrm>
          <a:off x="89278" y="5176912"/>
          <a:ext cx="6006721" cy="876300"/>
        </p:xfrm>
        <a:graphic>
          <a:graphicData uri="http://schemas.openxmlformats.org/drawingml/2006/table">
            <a:tbl>
              <a:tblPr/>
              <a:tblGrid>
                <a:gridCol w="6006721">
                  <a:extLst>
                    <a:ext uri="{9D8B030D-6E8A-4147-A177-3AD203B41FA5}">
                      <a16:colId xmlns:a16="http://schemas.microsoft.com/office/drawing/2014/main" val="16296675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Base: 437  | Margem de Erro: 4.7%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5913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Não acessei= Nos 12 últimos meses não acessei meu plano de saúde: 28 (Não considerados para cálculo dos resultados).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7904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Não sei= Não sei/ Não me lembro: 7 (Não considerados para cálculo dos resultados).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877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pt-BR" sz="10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Nota: Resultados apresentados em percentual (%).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946733"/>
                  </a:ext>
                </a:extLst>
              </a:tr>
            </a:tbl>
          </a:graphicData>
        </a:graphic>
      </p:graphicFrame>
      <p:sp>
        <p:nvSpPr>
          <p:cNvPr id="31" name="CaixaDeTexto 30">
            <a:extLst>
              <a:ext uri="{FF2B5EF4-FFF2-40B4-BE49-F238E27FC236}">
                <a16:creationId xmlns:a16="http://schemas.microsoft.com/office/drawing/2014/main" id="{A7496840-69CB-42A3-9BED-2997006DE982}"/>
              </a:ext>
            </a:extLst>
          </p:cNvPr>
          <p:cNvSpPr txBox="1"/>
          <p:nvPr/>
        </p:nvSpPr>
        <p:spPr>
          <a:xfrm>
            <a:off x="557922" y="242563"/>
            <a:ext cx="4413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Canais de atendimento</a:t>
            </a:r>
          </a:p>
        </p:txBody>
      </p:sp>
      <p:graphicFrame>
        <p:nvGraphicFramePr>
          <p:cNvPr id="34" name="Gráfico 33">
            <a:extLst>
              <a:ext uri="{FF2B5EF4-FFF2-40B4-BE49-F238E27FC236}">
                <a16:creationId xmlns:a16="http://schemas.microsoft.com/office/drawing/2014/main" id="{1E8DBDBD-C5BA-4BC8-B417-65C1CECF95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9847753"/>
              </p:ext>
            </p:extLst>
          </p:nvPr>
        </p:nvGraphicFramePr>
        <p:xfrm>
          <a:off x="44605" y="2497873"/>
          <a:ext cx="4371278" cy="2364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6" name="Agrupar 35">
            <a:extLst>
              <a:ext uri="{FF2B5EF4-FFF2-40B4-BE49-F238E27FC236}">
                <a16:creationId xmlns:a16="http://schemas.microsoft.com/office/drawing/2014/main" id="{66BE90BD-D3B1-45E5-8D3A-5E39D89480E1}"/>
              </a:ext>
            </a:extLst>
          </p:cNvPr>
          <p:cNvGrpSpPr/>
          <p:nvPr/>
        </p:nvGrpSpPr>
        <p:grpSpPr>
          <a:xfrm>
            <a:off x="6636200" y="1560766"/>
            <a:ext cx="2408399" cy="2376001"/>
            <a:chOff x="0" y="0"/>
            <a:chExt cx="2237239" cy="2543175"/>
          </a:xfrm>
        </p:grpSpPr>
        <p:pic>
          <p:nvPicPr>
            <p:cNvPr id="45" name="Imagem 44" descr="Free vector graphic: Silhouette, Man, Women'S - Free Image ...">
              <a:extLst>
                <a:ext uri="{FF2B5EF4-FFF2-40B4-BE49-F238E27FC236}">
                  <a16:creationId xmlns:a16="http://schemas.microsoft.com/office/drawing/2014/main" id="{805EFE77-4BAC-4009-AFE0-89E233F24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76"/>
            <a:stretch/>
          </p:blipFill>
          <p:spPr>
            <a:xfrm>
              <a:off x="381001" y="161925"/>
              <a:ext cx="628649" cy="2257426"/>
            </a:xfrm>
            <a:prstGeom prst="rect">
              <a:avLst/>
            </a:prstGeom>
          </p:spPr>
        </p:pic>
        <p:pic>
          <p:nvPicPr>
            <p:cNvPr id="46" name="Imagem 45" descr="Free vector graphic: Silhouette, Man, Women'S - Free Image ...">
              <a:extLst>
                <a:ext uri="{FF2B5EF4-FFF2-40B4-BE49-F238E27FC236}">
                  <a16:creationId xmlns:a16="http://schemas.microsoft.com/office/drawing/2014/main" id="{8CED483F-CD90-472F-ABE3-49BC8EAD3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FF66CC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80"/>
            <a:stretch/>
          </p:blipFill>
          <p:spPr>
            <a:xfrm>
              <a:off x="1209675" y="190500"/>
              <a:ext cx="621046" cy="2257425"/>
            </a:xfrm>
            <a:prstGeom prst="rect">
              <a:avLst/>
            </a:prstGeom>
          </p:spPr>
        </p:pic>
        <p:graphicFrame>
          <p:nvGraphicFramePr>
            <p:cNvPr id="47" name="Gráfico 46">
              <a:extLst>
                <a:ext uri="{FF2B5EF4-FFF2-40B4-BE49-F238E27FC236}">
                  <a16:creationId xmlns:a16="http://schemas.microsoft.com/office/drawing/2014/main" id="{6BAAC468-9580-4B3A-965B-45B2B46FF50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94258694"/>
                </p:ext>
              </p:extLst>
            </p:nvPr>
          </p:nvGraphicFramePr>
          <p:xfrm>
            <a:off x="0" y="0"/>
            <a:ext cx="2237239" cy="25431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pic>
        <p:nvPicPr>
          <p:cNvPr id="30" name="Gráfico 29" descr="Fala com preenchimento sólido">
            <a:extLst>
              <a:ext uri="{FF2B5EF4-FFF2-40B4-BE49-F238E27FC236}">
                <a16:creationId xmlns:a16="http://schemas.microsoft.com/office/drawing/2014/main" id="{8E58C628-B886-4749-B0B4-C83B3910B7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55288" y="3627630"/>
            <a:ext cx="638645" cy="638645"/>
          </a:xfrm>
          <a:prstGeom prst="rect">
            <a:avLst/>
          </a:prstGeom>
        </p:spPr>
      </p:pic>
      <p:sp>
        <p:nvSpPr>
          <p:cNvPr id="32" name="Retângulo 31">
            <a:extLst>
              <a:ext uri="{FF2B5EF4-FFF2-40B4-BE49-F238E27FC236}">
                <a16:creationId xmlns:a16="http://schemas.microsoft.com/office/drawing/2014/main" id="{710A4ECE-3D1F-43DE-9261-A9E5CB5CC922}"/>
              </a:ext>
            </a:extLst>
          </p:cNvPr>
          <p:cNvSpPr/>
          <p:nvPr/>
        </p:nvSpPr>
        <p:spPr>
          <a:xfrm>
            <a:off x="9090248" y="3090097"/>
            <a:ext cx="2834145" cy="240254"/>
          </a:xfrm>
          <a:prstGeom prst="rect">
            <a:avLst/>
          </a:prstGeom>
          <a:noFill/>
          <a:ln w="19050" cap="rnd">
            <a:solidFill>
              <a:srgbClr val="FF7C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273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816F40E7-74E5-4C1B-ADCE-48CF47683E8F}"/>
              </a:ext>
            </a:extLst>
          </p:cNvPr>
          <p:cNvSpPr txBox="1"/>
          <p:nvPr/>
        </p:nvSpPr>
        <p:spPr>
          <a:xfrm>
            <a:off x="347283" y="801736"/>
            <a:ext cx="11484167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6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Objetivo Geral: 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Mensurar a satisfação do beneficiário com o serviço prestado pela operadora.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Objetivo Específico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A adoção da Pesquisa de Satisfação de Beneficiários de Planos de Saúde como um dos componentes para o Programa de Qualificação Operadoras - PQO e tem como objetivo aumentar a participação do beneficiário na avaliação da qualidade dos serviços oferecidos pelas operadoras de planos de assistência à saúde.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Os resultados da pesquisa aportam insumos para aprimorar as ações de melhoria contínua da qualidade da assistência à saúde por parte das operadoras, além de trazer subsídios para as ações regulatórias por parte da Agência Nacional de Saúde Suplementar - ANS.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6F63E09-3506-43E1-A4C3-9807FF0AF028}"/>
              </a:ext>
            </a:extLst>
          </p:cNvPr>
          <p:cNvSpPr txBox="1"/>
          <p:nvPr/>
        </p:nvSpPr>
        <p:spPr>
          <a:xfrm>
            <a:off x="557923" y="242563"/>
            <a:ext cx="2253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Introdução</a:t>
            </a:r>
          </a:p>
        </p:txBody>
      </p:sp>
      <p:sp>
        <p:nvSpPr>
          <p:cNvPr id="2" name="AutoShape 2" descr="olha que horrivel">
            <a:extLst>
              <a:ext uri="{FF2B5EF4-FFF2-40B4-BE49-F238E27FC236}">
                <a16:creationId xmlns:a16="http://schemas.microsoft.com/office/drawing/2014/main" id="{BC5703C7-F614-417E-972E-1D9BCB94F7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53AD1F9-D988-406D-9306-3B79B3B4AA23}"/>
              </a:ext>
            </a:extLst>
          </p:cNvPr>
          <p:cNvSpPr txBox="1"/>
          <p:nvPr/>
        </p:nvSpPr>
        <p:spPr>
          <a:xfrm>
            <a:off x="294555" y="3689766"/>
            <a:ext cx="5748717" cy="29178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Razão Social da Operadora: 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PLENA SAÚDE LTDA, r</a:t>
            </a: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egistro ANS número 348830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  <a:tabLst>
                <a:tab pos="457200" algn="l"/>
              </a:tabLst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Execução:  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Instituto IBRC de Qualidade e Pesquisa Ltda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  <a:tabLst>
                <a:tab pos="457200" algn="l"/>
              </a:tabLst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Responsável Técnico: 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Adriana Aparecida Marçal - CONRE3 – 10524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Auditor Independente: 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Fernando Bortoletto - FJB Gestão Estratégica e Auditoria</a:t>
            </a:r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  <a:tabLst>
                <a:tab pos="457200" algn="l"/>
              </a:tabLst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AutoShape 2" descr="olha que horrivel">
            <a:extLst>
              <a:ext uri="{FF2B5EF4-FFF2-40B4-BE49-F238E27FC236}">
                <a16:creationId xmlns:a16="http://schemas.microsoft.com/office/drawing/2014/main" id="{3943F5C5-49BD-4222-A9B4-5317D2B046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05481" y="355183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06D1800-4CB2-4547-A291-B5A409009AB3}"/>
              </a:ext>
            </a:extLst>
          </p:cNvPr>
          <p:cNvSpPr txBox="1"/>
          <p:nvPr/>
        </p:nvSpPr>
        <p:spPr>
          <a:xfrm>
            <a:off x="6248397" y="3714240"/>
            <a:ext cx="5551956" cy="2893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Cambria" panose="020405030504060302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Cambria" panose="020405030504060302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Cambria" panose="020405030504060302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Público Alvo: 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Beneficiários da operadora </a:t>
            </a: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Plena Saúde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 com 18 anos ou mais de idade.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Tipo de Amostragem: 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O tipo de amostragem adotado é probabilístico estratificado com partilha proporcional. O motivo da escolha da estratificação é pela suposição de que há uma elevada heterogeneidade (variância) do grau de satisfação com operadora na população de beneficiários estudada e que passa a ser diferente nas subpopulações (estratos) definidas pelo sexo, faixa etária e região demográfica.</a:t>
            </a: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Empresa Cliente Ícone - Download Grátis, PNG e Vetores">
            <a:extLst>
              <a:ext uri="{FF2B5EF4-FFF2-40B4-BE49-F238E27FC236}">
                <a16:creationId xmlns:a16="http://schemas.microsoft.com/office/drawing/2014/main" id="{85B06E88-535B-4EAC-B578-254A6CC0F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17" y="3427196"/>
            <a:ext cx="989138" cy="98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áfico 16" descr="Na mosca com preenchimento sólido">
            <a:extLst>
              <a:ext uri="{FF2B5EF4-FFF2-40B4-BE49-F238E27FC236}">
                <a16:creationId xmlns:a16="http://schemas.microsoft.com/office/drawing/2014/main" id="{6EF19665-B740-451B-A2B4-A4B87F6B5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56766" y="3351315"/>
            <a:ext cx="989138" cy="98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53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A7602842-B921-48E1-9A55-81B9BEE3E2C0}"/>
              </a:ext>
            </a:extLst>
          </p:cNvPr>
          <p:cNvSpPr txBox="1"/>
          <p:nvPr/>
        </p:nvSpPr>
        <p:spPr>
          <a:xfrm>
            <a:off x="73200" y="1082791"/>
            <a:ext cx="12045600" cy="317186"/>
          </a:xfrm>
          <a:prstGeom prst="rect">
            <a:avLst/>
          </a:prstGeom>
          <a:noFill/>
          <a:effectLst/>
        </p:spPr>
        <p:txBody>
          <a:bodyPr wrap="square" lIns="100760" tIns="50379" rIns="100760" bIns="50379" rtlCol="0">
            <a:spAutoFit/>
          </a:bodyPr>
          <a:lstStyle/>
          <a:p>
            <a:pPr algn="just"/>
            <a:r>
              <a:rPr lang="pt-BR" sz="1400" b="1" dirty="0">
                <a:solidFill>
                  <a:schemeClr val="bg2">
                    <a:lumMod val="25000"/>
                  </a:schemeClr>
                </a:solidFill>
              </a:rPr>
              <a:t>7 - Nos últimos 12 meses, quando você fez uma reclamação para o seu plano de saúde, você teve sua demanda resolvida?</a:t>
            </a:r>
          </a:p>
        </p:txBody>
      </p:sp>
      <p:graphicFrame>
        <p:nvGraphicFramePr>
          <p:cNvPr id="34" name="Tabela 33">
            <a:extLst>
              <a:ext uri="{FF2B5EF4-FFF2-40B4-BE49-F238E27FC236}">
                <a16:creationId xmlns:a16="http://schemas.microsoft.com/office/drawing/2014/main" id="{14FB2ED9-16FA-46B8-B1C4-F95BFCCE10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902387"/>
              </p:ext>
            </p:extLst>
          </p:nvPr>
        </p:nvGraphicFramePr>
        <p:xfrm>
          <a:off x="5621311" y="1746248"/>
          <a:ext cx="6375282" cy="2900400"/>
        </p:xfrm>
        <a:graphic>
          <a:graphicData uri="http://schemas.openxmlformats.org/drawingml/2006/table">
            <a:tbl>
              <a:tblPr/>
              <a:tblGrid>
                <a:gridCol w="1561020">
                  <a:extLst>
                    <a:ext uri="{9D8B030D-6E8A-4147-A177-3AD203B41FA5}">
                      <a16:colId xmlns:a16="http://schemas.microsoft.com/office/drawing/2014/main" val="4043476719"/>
                    </a:ext>
                  </a:extLst>
                </a:gridCol>
                <a:gridCol w="2407131">
                  <a:extLst>
                    <a:ext uri="{9D8B030D-6E8A-4147-A177-3AD203B41FA5}">
                      <a16:colId xmlns:a16="http://schemas.microsoft.com/office/drawing/2014/main" val="887322865"/>
                    </a:ext>
                  </a:extLst>
                </a:gridCol>
                <a:gridCol w="2407131">
                  <a:extLst>
                    <a:ext uri="{9D8B030D-6E8A-4147-A177-3AD203B41FA5}">
                      <a16:colId xmlns:a16="http://schemas.microsoft.com/office/drawing/2014/main" val="4252080179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GÊNERO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Não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Sim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32023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Feminino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52,4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47,6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03991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Masculino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38,9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61,1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44362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77057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FAIXA ETÁRIA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Não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Sim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73572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18 a 20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08538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21 a 30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52,6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47,4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12976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31 a 40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50,0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50,0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84070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41 a 50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45,0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55,0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50393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51 a 60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42,3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57,7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35338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Mais de 60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50,0</a:t>
                      </a:r>
                    </a:p>
                  </a:txBody>
                  <a:tcPr marL="9525" marR="9525" marT="9525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50,0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565186"/>
                  </a:ext>
                </a:extLst>
              </a:tr>
            </a:tbl>
          </a:graphicData>
        </a:graphic>
      </p:graphicFrame>
      <p:sp>
        <p:nvSpPr>
          <p:cNvPr id="14" name="Retângulo 13">
            <a:extLst>
              <a:ext uri="{FF2B5EF4-FFF2-40B4-BE49-F238E27FC236}">
                <a16:creationId xmlns:a16="http://schemas.microsoft.com/office/drawing/2014/main" id="{074EAC10-640F-4E07-A3AE-F2ADC7652011}"/>
              </a:ext>
            </a:extLst>
          </p:cNvPr>
          <p:cNvSpPr/>
          <p:nvPr/>
        </p:nvSpPr>
        <p:spPr>
          <a:xfrm>
            <a:off x="72571" y="5429058"/>
            <a:ext cx="11901190" cy="1115345"/>
          </a:xfrm>
          <a:prstGeom prst="rect">
            <a:avLst/>
          </a:prstGeom>
          <a:solidFill>
            <a:srgbClr val="F9F9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tIns="36000" rIns="180000" bIns="37806" rtlCol="0" anchor="ctr"/>
          <a:lstStyle/>
          <a:p>
            <a:pPr algn="just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Dos beneficiários que necessitaram abrir algum tipo de reclamação e souberam responder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(37,7%)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somente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51,7%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citaram que tiveram suas demandas resolvidas, classificando a resolutividade em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Não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Conforme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e cabendo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ponto de atenção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a este percentual.</a:t>
            </a:r>
          </a:p>
          <a:p>
            <a:pPr algn="just"/>
            <a:endParaRPr lang="pt-BR" sz="4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Avaliando por perfil, o público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Masculino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apresentou maior índice de satisfação com a  resolutividade (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61,1%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), por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Faixa etária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quem menos recebeu solução, pertence a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Faixa etária De 21 a 30 anos (52,6%)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o que cabe um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ponto de atenção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.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Já os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beneficiários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41 a 60 anos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tiveram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suas demandas resolvidas (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55% e 57,7%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respectivamente)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ainda assim,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classificando  a resolutividade em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Não Conforme.</a:t>
            </a:r>
          </a:p>
        </p:txBody>
      </p:sp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00000000-0008-0000-0200-000036000000}"/>
              </a:ext>
            </a:extLst>
          </p:cNvPr>
          <p:cNvGraphicFramePr>
            <a:graphicFrameLocks/>
          </p:cNvGraphicFramePr>
          <p:nvPr/>
        </p:nvGraphicFramePr>
        <p:xfrm>
          <a:off x="90152" y="1287756"/>
          <a:ext cx="5608800" cy="335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Retângulo 18">
            <a:extLst>
              <a:ext uri="{FF2B5EF4-FFF2-40B4-BE49-F238E27FC236}">
                <a16:creationId xmlns:a16="http://schemas.microsoft.com/office/drawing/2014/main" id="{F94478FC-2DE8-4F0C-9EC1-9C2A1DB60195}"/>
              </a:ext>
            </a:extLst>
          </p:cNvPr>
          <p:cNvSpPr/>
          <p:nvPr/>
        </p:nvSpPr>
        <p:spPr>
          <a:xfrm>
            <a:off x="9597761" y="2386675"/>
            <a:ext cx="2376000" cy="216000"/>
          </a:xfrm>
          <a:prstGeom prst="rect">
            <a:avLst/>
          </a:prstGeom>
          <a:noFill/>
          <a:ln w="19050" cap="rnd">
            <a:solidFill>
              <a:srgbClr val="70AD4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B2354D92-679A-4A15-BB7B-F587020D19A4}"/>
              </a:ext>
            </a:extLst>
          </p:cNvPr>
          <p:cNvSpPr/>
          <p:nvPr/>
        </p:nvSpPr>
        <p:spPr>
          <a:xfrm>
            <a:off x="7187841" y="3599529"/>
            <a:ext cx="2376000" cy="216000"/>
          </a:xfrm>
          <a:prstGeom prst="rect">
            <a:avLst/>
          </a:prstGeom>
          <a:noFill/>
          <a:ln w="19050" cap="rnd">
            <a:solidFill>
              <a:srgbClr val="FF7C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9AC8ABD9-3C72-4A5C-A23D-DD6DC9134467}"/>
              </a:ext>
            </a:extLst>
          </p:cNvPr>
          <p:cNvSpPr/>
          <p:nvPr/>
        </p:nvSpPr>
        <p:spPr>
          <a:xfrm>
            <a:off x="9620593" y="4014312"/>
            <a:ext cx="2376000" cy="402304"/>
          </a:xfrm>
          <a:prstGeom prst="rect">
            <a:avLst/>
          </a:prstGeom>
          <a:noFill/>
          <a:ln w="19050" cap="rnd">
            <a:solidFill>
              <a:srgbClr val="70AD4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8" name="Tabela 27">
            <a:extLst>
              <a:ext uri="{FF2B5EF4-FFF2-40B4-BE49-F238E27FC236}">
                <a16:creationId xmlns:a16="http://schemas.microsoft.com/office/drawing/2014/main" id="{CB5F8F0F-2DA7-4C0A-BE01-AC82EEE03A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611452"/>
              </p:ext>
            </p:extLst>
          </p:nvPr>
        </p:nvGraphicFramePr>
        <p:xfrm>
          <a:off x="195405" y="4667059"/>
          <a:ext cx="6684365" cy="762000"/>
        </p:xfrm>
        <a:graphic>
          <a:graphicData uri="http://schemas.openxmlformats.org/drawingml/2006/table">
            <a:tbl>
              <a:tblPr/>
              <a:tblGrid>
                <a:gridCol w="6684365">
                  <a:extLst>
                    <a:ext uri="{9D8B030D-6E8A-4147-A177-3AD203B41FA5}">
                      <a16:colId xmlns:a16="http://schemas.microsoft.com/office/drawing/2014/main" val="16296675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Base: 178  | Margem de Erro: 7.3%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5913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Não reclamei= Nos 12 últimos meses não reclamei do meu plano de saúde: 253 (Não considerados para cálculo dos resultados).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7904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Não sei= Não sei / Não me lembro: 41 (Não considerados para cálculo dos resultados).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9247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pt-BR" sz="1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Nota: Resultados apresentados em percentual (%).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946733"/>
                  </a:ext>
                </a:extLst>
              </a:tr>
            </a:tbl>
          </a:graphicData>
        </a:graphic>
      </p:graphicFrame>
      <p:graphicFrame>
        <p:nvGraphicFramePr>
          <p:cNvPr id="29" name="Tabela 28">
            <a:extLst>
              <a:ext uri="{FF2B5EF4-FFF2-40B4-BE49-F238E27FC236}">
                <a16:creationId xmlns:a16="http://schemas.microsoft.com/office/drawing/2014/main" id="{DF9E35AB-C75A-4228-937D-19A168FAB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385808"/>
              </p:ext>
            </p:extLst>
          </p:nvPr>
        </p:nvGraphicFramePr>
        <p:xfrm>
          <a:off x="172575" y="3906312"/>
          <a:ext cx="2880000" cy="788923"/>
        </p:xfrm>
        <a:graphic>
          <a:graphicData uri="http://schemas.openxmlformats.org/drawingml/2006/table">
            <a:tbl>
              <a:tblPr/>
              <a:tblGrid>
                <a:gridCol w="720000">
                  <a:extLst>
                    <a:ext uri="{9D8B030D-6E8A-4147-A177-3AD203B41FA5}">
                      <a16:colId xmlns:a16="http://schemas.microsoft.com/office/drawing/2014/main" val="216528064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29814685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97016859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084290927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Sim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Não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Não reclamei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Não sei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7866756"/>
                  </a:ext>
                </a:extLst>
              </a:tr>
              <a:tr h="22205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678748"/>
                  </a:ext>
                </a:extLst>
              </a:tr>
              <a:tr h="222059">
                <a:tc gridSpan="3">
                  <a:txBody>
                    <a:bodyPr/>
                    <a:lstStyle/>
                    <a:p>
                      <a:pPr algn="l" fontAlgn="b"/>
                      <a:r>
                        <a:rPr lang="pt-BR" sz="800" b="1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FREQUÊNCIA</a:t>
                      </a:r>
                      <a:endParaRPr lang="pt-BR" sz="1000" b="1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1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7976014"/>
                  </a:ext>
                </a:extLst>
              </a:tr>
            </a:tbl>
          </a:graphicData>
        </a:graphic>
      </p:graphicFrame>
      <p:sp>
        <p:nvSpPr>
          <p:cNvPr id="30" name="CaixaDeTexto 29">
            <a:extLst>
              <a:ext uri="{FF2B5EF4-FFF2-40B4-BE49-F238E27FC236}">
                <a16:creationId xmlns:a16="http://schemas.microsoft.com/office/drawing/2014/main" id="{496B8EBA-C4B0-4DA8-99A2-7D3E81CD2543}"/>
              </a:ext>
            </a:extLst>
          </p:cNvPr>
          <p:cNvSpPr txBox="1"/>
          <p:nvPr/>
        </p:nvSpPr>
        <p:spPr>
          <a:xfrm>
            <a:off x="557922" y="242563"/>
            <a:ext cx="4413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Canais de atendimento</a:t>
            </a: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06D1D192-E00F-4DA7-A005-5B83B5BBC6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8663605"/>
              </p:ext>
            </p:extLst>
          </p:nvPr>
        </p:nvGraphicFramePr>
        <p:xfrm>
          <a:off x="557921" y="1428941"/>
          <a:ext cx="4503935" cy="2783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5" name="Gráfico 14" descr="Fala com preenchimento sólido">
            <a:extLst>
              <a:ext uri="{FF2B5EF4-FFF2-40B4-BE49-F238E27FC236}">
                <a16:creationId xmlns:a16="http://schemas.microsoft.com/office/drawing/2014/main" id="{4E77E755-3FBA-46D3-814E-26CA16090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15846" y="4969958"/>
            <a:ext cx="638645" cy="63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2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Gráfico 35">
            <a:extLst>
              <a:ext uri="{FF2B5EF4-FFF2-40B4-BE49-F238E27FC236}">
                <a16:creationId xmlns:a16="http://schemas.microsoft.com/office/drawing/2014/main" id="{588A48CD-0AF9-420A-8420-13F105CD58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8024933"/>
              </p:ext>
            </p:extLst>
          </p:nvPr>
        </p:nvGraphicFramePr>
        <p:xfrm>
          <a:off x="84955" y="1969369"/>
          <a:ext cx="4334645" cy="3102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A7602842-B921-48E1-9A55-81B9BEE3E2C0}"/>
              </a:ext>
            </a:extLst>
          </p:cNvPr>
          <p:cNvSpPr txBox="1"/>
          <p:nvPr/>
        </p:nvSpPr>
        <p:spPr>
          <a:xfrm>
            <a:off x="84955" y="1143398"/>
            <a:ext cx="10938329" cy="317186"/>
          </a:xfrm>
          <a:prstGeom prst="rect">
            <a:avLst/>
          </a:prstGeom>
          <a:noFill/>
          <a:effectLst/>
        </p:spPr>
        <p:txBody>
          <a:bodyPr wrap="square" lIns="100760" tIns="50379" rIns="100760" bIns="50379" rtlCol="0">
            <a:spAutoFit/>
          </a:bodyPr>
          <a:lstStyle/>
          <a:p>
            <a:pPr algn="just"/>
            <a:r>
              <a:rPr lang="pt-BR" sz="1400" b="1" dirty="0">
                <a:solidFill>
                  <a:schemeClr val="bg2">
                    <a:lumMod val="25000"/>
                  </a:schemeClr>
                </a:solidFill>
              </a:rPr>
              <a:t>8 - Como você avalia os documentos ou formulários exigidos pelo seu plano de saúde quanto ao quesito facilidade no preenchimento e envio?</a:t>
            </a:r>
          </a:p>
        </p:txBody>
      </p:sp>
      <p:graphicFrame>
        <p:nvGraphicFramePr>
          <p:cNvPr id="28" name="Tabela 27">
            <a:extLst>
              <a:ext uri="{FF2B5EF4-FFF2-40B4-BE49-F238E27FC236}">
                <a16:creationId xmlns:a16="http://schemas.microsoft.com/office/drawing/2014/main" id="{5D21F8EB-382E-4903-9523-5EFBF52A3F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63202"/>
              </p:ext>
            </p:extLst>
          </p:nvPr>
        </p:nvGraphicFramePr>
        <p:xfrm>
          <a:off x="9090248" y="2044995"/>
          <a:ext cx="2848466" cy="1831214"/>
        </p:xfrm>
        <a:graphic>
          <a:graphicData uri="http://schemas.openxmlformats.org/drawingml/2006/table">
            <a:tbl>
              <a:tblPr/>
              <a:tblGrid>
                <a:gridCol w="1424233">
                  <a:extLst>
                    <a:ext uri="{9D8B030D-6E8A-4147-A177-3AD203B41FA5}">
                      <a16:colId xmlns:a16="http://schemas.microsoft.com/office/drawing/2014/main" val="3399568873"/>
                    </a:ext>
                  </a:extLst>
                </a:gridCol>
                <a:gridCol w="1424233">
                  <a:extLst>
                    <a:ext uri="{9D8B030D-6E8A-4147-A177-3AD203B41FA5}">
                      <a16:colId xmlns:a16="http://schemas.microsoft.com/office/drawing/2014/main" val="1949039527"/>
                    </a:ext>
                  </a:extLst>
                </a:gridCol>
              </a:tblGrid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Faixa Etária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T2B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505740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18 a 20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173083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21 a 30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60,5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086560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31 a 40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66,0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628842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41 a 50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53,6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269831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51 a 60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66,7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673009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Mais de 60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53,8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464123"/>
                  </a:ext>
                </a:extLst>
              </a:tr>
            </a:tbl>
          </a:graphicData>
        </a:graphic>
      </p:graphicFrame>
      <p:sp>
        <p:nvSpPr>
          <p:cNvPr id="40" name="Seta para a Direita 134">
            <a:extLst>
              <a:ext uri="{FF2B5EF4-FFF2-40B4-BE49-F238E27FC236}">
                <a16:creationId xmlns:a16="http://schemas.microsoft.com/office/drawing/2014/main" id="{DECCFCEC-5319-45DC-85D1-DF14F961DBEC}"/>
              </a:ext>
            </a:extLst>
          </p:cNvPr>
          <p:cNvSpPr/>
          <p:nvPr/>
        </p:nvSpPr>
        <p:spPr>
          <a:xfrm>
            <a:off x="748935" y="1461771"/>
            <a:ext cx="1737764" cy="937664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spc="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Percepção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302890B8-F37E-413B-9000-353D8E54B1F5}"/>
              </a:ext>
            </a:extLst>
          </p:cNvPr>
          <p:cNvSpPr/>
          <p:nvPr/>
        </p:nvSpPr>
        <p:spPr>
          <a:xfrm>
            <a:off x="6065254" y="4096156"/>
            <a:ext cx="5938860" cy="2455165"/>
          </a:xfrm>
          <a:prstGeom prst="rect">
            <a:avLst/>
          </a:prstGeom>
          <a:solidFill>
            <a:srgbClr val="F9F9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tIns="36000" rIns="180000" bIns="37806" rtlCol="0" anchor="ctr"/>
          <a:lstStyle/>
          <a:p>
            <a:pPr algn="just"/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Dentre os beneficiários que preencheram documentos ou formulários exigidos e souberam responder,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62,6%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avaliaram positivamente, , classificando este atributo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em Não Conformidade.</a:t>
            </a:r>
          </a:p>
          <a:p>
            <a:pPr algn="just"/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Ponto de atenção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ao viés de baixa de 39,4pp entre as opções de satisfação, indicando probabilidade de migração para a não satisfação.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Ponto positivo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para a opção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Muito ruim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que teve apenas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1,3%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de citação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.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A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não satisfação esta concentrada na neutralidade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(Regular 27,7%).</a:t>
            </a:r>
          </a:p>
          <a:p>
            <a:pPr algn="just"/>
            <a:endParaRPr lang="pt-BR" sz="4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Referente a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gênero,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o público que melhor avaliou foi o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Masculino com 70,2%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ambos  classificam o atributo dentro da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Não Conformidade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. </a:t>
            </a:r>
            <a:endParaRPr lang="pt-BR" sz="10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just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Analisando os perfis, por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Faixa etária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100%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dos beneficiários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de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18 a 20 anos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avaliaram positivamente (classificando o atributo em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Excelência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), enquanto os  beneficiários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De 41 a 50 anos e Mais de 60 anos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são os que pior avaliaram com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53,6% e 53,8% respectivamente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classificando este atributo em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Não Conformidade.</a:t>
            </a: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C845A46E-06A4-47A9-9177-213C1A75A01C}"/>
              </a:ext>
            </a:extLst>
          </p:cNvPr>
          <p:cNvSpPr/>
          <p:nvPr/>
        </p:nvSpPr>
        <p:spPr>
          <a:xfrm>
            <a:off x="9108004" y="2319903"/>
            <a:ext cx="2834145" cy="237545"/>
          </a:xfrm>
          <a:prstGeom prst="rect">
            <a:avLst/>
          </a:prstGeom>
          <a:noFill/>
          <a:ln w="19050" cap="rnd">
            <a:solidFill>
              <a:srgbClr val="70AD4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947CA9C8-B61C-4A00-96F9-FE57FFAB8CCF}"/>
              </a:ext>
            </a:extLst>
          </p:cNvPr>
          <p:cNvSpPr/>
          <p:nvPr/>
        </p:nvSpPr>
        <p:spPr>
          <a:xfrm>
            <a:off x="9086813" y="3089256"/>
            <a:ext cx="2834145" cy="237545"/>
          </a:xfrm>
          <a:prstGeom prst="rect">
            <a:avLst/>
          </a:prstGeom>
          <a:noFill/>
          <a:ln w="19050" cap="rnd">
            <a:solidFill>
              <a:srgbClr val="FF7C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21F0AB45-86D3-4736-931E-B69F3F93000F}"/>
              </a:ext>
            </a:extLst>
          </p:cNvPr>
          <p:cNvGrpSpPr/>
          <p:nvPr/>
        </p:nvGrpSpPr>
        <p:grpSpPr>
          <a:xfrm>
            <a:off x="0" y="6121147"/>
            <a:ext cx="4024269" cy="637044"/>
            <a:chOff x="157406" y="5740245"/>
            <a:chExt cx="4024269" cy="637044"/>
          </a:xfrm>
        </p:grpSpPr>
        <p:sp>
          <p:nvSpPr>
            <p:cNvPr id="54" name="Retângulo: Cantos Arredondados 53">
              <a:extLst>
                <a:ext uri="{FF2B5EF4-FFF2-40B4-BE49-F238E27FC236}">
                  <a16:creationId xmlns:a16="http://schemas.microsoft.com/office/drawing/2014/main" id="{1CC0D6D3-21A6-43AB-B2BD-10B90496B4A9}"/>
                </a:ext>
              </a:extLst>
            </p:cNvPr>
            <p:cNvSpPr/>
            <p:nvPr/>
          </p:nvSpPr>
          <p:spPr>
            <a:xfrm>
              <a:off x="180975" y="5740245"/>
              <a:ext cx="3798597" cy="63704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Arredondado 81">
              <a:extLst>
                <a:ext uri="{FF2B5EF4-FFF2-40B4-BE49-F238E27FC236}">
                  <a16:creationId xmlns:a16="http://schemas.microsoft.com/office/drawing/2014/main" id="{3584BED1-63DC-4B10-AF8B-A7F0E8B37356}"/>
                </a:ext>
              </a:extLst>
            </p:cNvPr>
            <p:cNvSpPr/>
            <p:nvPr/>
          </p:nvSpPr>
          <p:spPr>
            <a:xfrm>
              <a:off x="246685" y="5992517"/>
              <a:ext cx="720000" cy="177903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800" b="1" dirty="0"/>
                <a:t>90 a 100</a:t>
              </a:r>
            </a:p>
          </p:txBody>
        </p:sp>
        <p:sp>
          <p:nvSpPr>
            <p:cNvPr id="56" name="Retângulo Arredondado 82">
              <a:extLst>
                <a:ext uri="{FF2B5EF4-FFF2-40B4-BE49-F238E27FC236}">
                  <a16:creationId xmlns:a16="http://schemas.microsoft.com/office/drawing/2014/main" id="{C00CA31B-A8F4-4494-9303-B9FE3F9BD467}"/>
                </a:ext>
              </a:extLst>
            </p:cNvPr>
            <p:cNvSpPr/>
            <p:nvPr/>
          </p:nvSpPr>
          <p:spPr>
            <a:xfrm>
              <a:off x="1079602" y="5985083"/>
              <a:ext cx="720000" cy="1894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80 a 89</a:t>
              </a:r>
            </a:p>
          </p:txBody>
        </p:sp>
        <p:sp>
          <p:nvSpPr>
            <p:cNvPr id="57" name="Retângulo Arredondado 84">
              <a:extLst>
                <a:ext uri="{FF2B5EF4-FFF2-40B4-BE49-F238E27FC236}">
                  <a16:creationId xmlns:a16="http://schemas.microsoft.com/office/drawing/2014/main" id="{77935A5E-A420-43E5-9A6B-21A87CF7F638}"/>
                </a:ext>
              </a:extLst>
            </p:cNvPr>
            <p:cNvSpPr/>
            <p:nvPr/>
          </p:nvSpPr>
          <p:spPr>
            <a:xfrm>
              <a:off x="2297710" y="5992517"/>
              <a:ext cx="720000" cy="177903"/>
            </a:xfrm>
            <a:prstGeom prst="roundRect">
              <a:avLst/>
            </a:prstGeom>
            <a:solidFill>
              <a:srgbClr val="FF7C80"/>
            </a:solidFill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800" b="1" dirty="0"/>
                <a:t>0 a 79</a:t>
              </a:r>
            </a:p>
          </p:txBody>
        </p: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9778983C-BD60-42F2-94BB-A2B7F5B76F7F}"/>
                </a:ext>
              </a:extLst>
            </p:cNvPr>
            <p:cNvSpPr txBox="1"/>
            <p:nvPr/>
          </p:nvSpPr>
          <p:spPr>
            <a:xfrm>
              <a:off x="187886" y="5740245"/>
              <a:ext cx="8451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b="1" u="sng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% </a:t>
              </a:r>
              <a:r>
                <a:rPr lang="pt-BR" sz="10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Satisfação</a:t>
              </a:r>
            </a:p>
          </p:txBody>
        </p:sp>
        <p:sp>
          <p:nvSpPr>
            <p:cNvPr id="59" name="CaixaDeTexto 58">
              <a:extLst>
                <a:ext uri="{FF2B5EF4-FFF2-40B4-BE49-F238E27FC236}">
                  <a16:creationId xmlns:a16="http://schemas.microsoft.com/office/drawing/2014/main" id="{96CBD10D-370F-4354-8F0A-7DAD5C0D56F3}"/>
                </a:ext>
              </a:extLst>
            </p:cNvPr>
            <p:cNvSpPr txBox="1"/>
            <p:nvPr/>
          </p:nvSpPr>
          <p:spPr>
            <a:xfrm>
              <a:off x="157406" y="6161845"/>
              <a:ext cx="94288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Excelente / Forças</a:t>
              </a:r>
            </a:p>
          </p:txBody>
        </p:sp>
        <p:sp>
          <p:nvSpPr>
            <p:cNvPr id="60" name="CaixaDeTexto 59">
              <a:extLst>
                <a:ext uri="{FF2B5EF4-FFF2-40B4-BE49-F238E27FC236}">
                  <a16:creationId xmlns:a16="http://schemas.microsoft.com/office/drawing/2014/main" id="{E842C315-DC62-43B7-AC59-96DC3ED8244D}"/>
                </a:ext>
              </a:extLst>
            </p:cNvPr>
            <p:cNvSpPr txBox="1"/>
            <p:nvPr/>
          </p:nvSpPr>
          <p:spPr>
            <a:xfrm>
              <a:off x="990227" y="6161845"/>
              <a:ext cx="13163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Conforme / Oportunidades</a:t>
              </a:r>
            </a:p>
          </p:txBody>
        </p:sp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id="{5573CB7E-ADF0-42FB-848A-654D166C52D2}"/>
                </a:ext>
              </a:extLst>
            </p:cNvPr>
            <p:cNvSpPr txBox="1"/>
            <p:nvPr/>
          </p:nvSpPr>
          <p:spPr>
            <a:xfrm>
              <a:off x="2228633" y="6161845"/>
              <a:ext cx="1953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Não conforme Fraquezas ou Ameaças</a:t>
              </a:r>
            </a:p>
          </p:txBody>
        </p:sp>
      </p:grpSp>
      <p:graphicFrame>
        <p:nvGraphicFramePr>
          <p:cNvPr id="30" name="Tabela 29">
            <a:extLst>
              <a:ext uri="{FF2B5EF4-FFF2-40B4-BE49-F238E27FC236}">
                <a16:creationId xmlns:a16="http://schemas.microsoft.com/office/drawing/2014/main" id="{23F34AB2-BEFC-4659-BA1A-7A4AFF81E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632593"/>
              </p:ext>
            </p:extLst>
          </p:nvPr>
        </p:nvGraphicFramePr>
        <p:xfrm>
          <a:off x="166550" y="4465298"/>
          <a:ext cx="5796000" cy="793559"/>
        </p:xfrm>
        <a:graphic>
          <a:graphicData uri="http://schemas.openxmlformats.org/drawingml/2006/table">
            <a:tbl>
              <a:tblPr/>
              <a:tblGrid>
                <a:gridCol w="828000">
                  <a:extLst>
                    <a:ext uri="{9D8B030D-6E8A-4147-A177-3AD203B41FA5}">
                      <a16:colId xmlns:a16="http://schemas.microsoft.com/office/drawing/2014/main" val="216528064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298146854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970168599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00900200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071753375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52795689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657888480"/>
                    </a:ext>
                  </a:extLst>
                </a:gridCol>
              </a:tblGrid>
              <a:tr h="34944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Muito ruim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Ruim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Regular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Bom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Muito bom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Não</a:t>
                      </a:r>
                    </a:p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preenchi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Não sei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866756"/>
                  </a:ext>
                </a:extLst>
              </a:tr>
              <a:tr h="22205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678748"/>
                  </a:ext>
                </a:extLst>
              </a:tr>
              <a:tr h="222059">
                <a:tc gridSpan="7">
                  <a:txBody>
                    <a:bodyPr/>
                    <a:lstStyle/>
                    <a:p>
                      <a:pPr algn="l" fontAlgn="b"/>
                      <a:r>
                        <a:rPr lang="pt-BR" sz="800" b="1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FREQUÊNCIA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782612"/>
                  </a:ext>
                </a:extLst>
              </a:tr>
            </a:tbl>
          </a:graphicData>
        </a:graphic>
      </p:graphicFrame>
      <p:graphicFrame>
        <p:nvGraphicFramePr>
          <p:cNvPr id="31" name="Tabela 30">
            <a:extLst>
              <a:ext uri="{FF2B5EF4-FFF2-40B4-BE49-F238E27FC236}">
                <a16:creationId xmlns:a16="http://schemas.microsoft.com/office/drawing/2014/main" id="{07708F4A-1ABF-4BED-B874-25BF1BBEEE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718169"/>
              </p:ext>
            </p:extLst>
          </p:nvPr>
        </p:nvGraphicFramePr>
        <p:xfrm>
          <a:off x="90350" y="5275100"/>
          <a:ext cx="6005650" cy="885825"/>
        </p:xfrm>
        <a:graphic>
          <a:graphicData uri="http://schemas.openxmlformats.org/drawingml/2006/table">
            <a:tbl>
              <a:tblPr/>
              <a:tblGrid>
                <a:gridCol w="6005650">
                  <a:extLst>
                    <a:ext uri="{9D8B030D-6E8A-4147-A177-3AD203B41FA5}">
                      <a16:colId xmlns:a16="http://schemas.microsoft.com/office/drawing/2014/main" val="16296675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Base: 155  | Margem de Erro: 7.9%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5913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Nunca preenchi= Nunca preenchi documentos ou formulários exigidos pelo meu plano de saúde: 231 (Não considerados para cálculo dos resultados).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7904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Não sei= Não sei/ Não me lembro: 86 (Não considerados para cálculo dos resultados).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60385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pt-BR" sz="10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Nota: Resultados apresentados em percentual (%).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946733"/>
                  </a:ext>
                </a:extLst>
              </a:tr>
            </a:tbl>
          </a:graphicData>
        </a:graphic>
      </p:graphicFrame>
      <p:sp>
        <p:nvSpPr>
          <p:cNvPr id="32" name="CaixaDeTexto 31">
            <a:extLst>
              <a:ext uri="{FF2B5EF4-FFF2-40B4-BE49-F238E27FC236}">
                <a16:creationId xmlns:a16="http://schemas.microsoft.com/office/drawing/2014/main" id="{2D92713A-33CA-4A8A-A5EE-33AA730F506F}"/>
              </a:ext>
            </a:extLst>
          </p:cNvPr>
          <p:cNvSpPr txBox="1"/>
          <p:nvPr/>
        </p:nvSpPr>
        <p:spPr>
          <a:xfrm>
            <a:off x="557922" y="242563"/>
            <a:ext cx="4413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Canais de atendimento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D7014A85-D6CC-4B11-AE09-C35470F85A71}"/>
              </a:ext>
            </a:extLst>
          </p:cNvPr>
          <p:cNvSpPr/>
          <p:nvPr/>
        </p:nvSpPr>
        <p:spPr>
          <a:xfrm>
            <a:off x="2734324" y="2044994"/>
            <a:ext cx="1548790" cy="2711633"/>
          </a:xfrm>
          <a:prstGeom prst="rect">
            <a:avLst/>
          </a:prstGeom>
          <a:noFill/>
          <a:ln w="12700" cap="flat" cmpd="sng" algn="ctr">
            <a:solidFill>
              <a:srgbClr val="FF7C80"/>
            </a:solidFill>
            <a:prstDash val="lgDash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1100">
              <a:solidFill>
                <a:srgbClr val="FF7C80"/>
              </a:solidFill>
            </a:endParaRPr>
          </a:p>
        </p:txBody>
      </p:sp>
      <p:sp>
        <p:nvSpPr>
          <p:cNvPr id="27" name="Círculo Q6">
            <a:extLst>
              <a:ext uri="{FF2B5EF4-FFF2-40B4-BE49-F238E27FC236}">
                <a16:creationId xmlns:a16="http://schemas.microsoft.com/office/drawing/2014/main" id="{430098E8-89E4-4812-AE81-EF4B15C6F326}"/>
              </a:ext>
            </a:extLst>
          </p:cNvPr>
          <p:cNvSpPr/>
          <p:nvPr/>
        </p:nvSpPr>
        <p:spPr>
          <a:xfrm>
            <a:off x="3168082" y="1636583"/>
            <a:ext cx="688935" cy="642313"/>
          </a:xfrm>
          <a:prstGeom prst="ellipse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i="0" u="none" strike="noStrike" dirty="0">
                <a:solidFill>
                  <a:schemeClr val="bg1"/>
                </a:solidFill>
                <a:latin typeface="Calibri"/>
                <a:cs typeface="Calibri"/>
              </a:rPr>
              <a:t>62,6</a:t>
            </a:r>
            <a:endParaRPr lang="pt-BR" sz="2000" b="1" dirty="0">
              <a:solidFill>
                <a:schemeClr val="bg1"/>
              </a:solidFill>
            </a:endParaRP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648A9732-425A-4A69-AC90-5EF0916D7ADD}"/>
              </a:ext>
            </a:extLst>
          </p:cNvPr>
          <p:cNvGrpSpPr/>
          <p:nvPr/>
        </p:nvGrpSpPr>
        <p:grpSpPr>
          <a:xfrm>
            <a:off x="6698069" y="1669444"/>
            <a:ext cx="2408399" cy="2376001"/>
            <a:chOff x="0" y="0"/>
            <a:chExt cx="2237239" cy="2543175"/>
          </a:xfrm>
        </p:grpSpPr>
        <p:pic>
          <p:nvPicPr>
            <p:cNvPr id="38" name="Imagem 37" descr="Free vector graphic: Silhouette, Man, Women'S - Free Image ...">
              <a:extLst>
                <a:ext uri="{FF2B5EF4-FFF2-40B4-BE49-F238E27FC236}">
                  <a16:creationId xmlns:a16="http://schemas.microsoft.com/office/drawing/2014/main" id="{AECFE4A6-AC7C-46AD-8E62-88DE270106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76"/>
            <a:stretch/>
          </p:blipFill>
          <p:spPr>
            <a:xfrm>
              <a:off x="381001" y="161925"/>
              <a:ext cx="628649" cy="2257426"/>
            </a:xfrm>
            <a:prstGeom prst="rect">
              <a:avLst/>
            </a:prstGeom>
          </p:spPr>
        </p:pic>
        <p:pic>
          <p:nvPicPr>
            <p:cNvPr id="42" name="Imagem 41" descr="Free vector graphic: Silhouette, Man, Women'S - Free Image ...">
              <a:extLst>
                <a:ext uri="{FF2B5EF4-FFF2-40B4-BE49-F238E27FC236}">
                  <a16:creationId xmlns:a16="http://schemas.microsoft.com/office/drawing/2014/main" id="{3F086BA6-91DC-41F1-A8B4-3AFCDC7DAD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FF66CC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80"/>
            <a:stretch/>
          </p:blipFill>
          <p:spPr>
            <a:xfrm>
              <a:off x="1209675" y="190500"/>
              <a:ext cx="621046" cy="2257425"/>
            </a:xfrm>
            <a:prstGeom prst="rect">
              <a:avLst/>
            </a:prstGeom>
          </p:spPr>
        </p:pic>
        <p:graphicFrame>
          <p:nvGraphicFramePr>
            <p:cNvPr id="43" name="Gráfico 42">
              <a:extLst>
                <a:ext uri="{FF2B5EF4-FFF2-40B4-BE49-F238E27FC236}">
                  <a16:creationId xmlns:a16="http://schemas.microsoft.com/office/drawing/2014/main" id="{58C63796-8DAA-428C-BC00-0E8DF6B2E0F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24536166"/>
                </p:ext>
              </p:extLst>
            </p:nvPr>
          </p:nvGraphicFramePr>
          <p:xfrm>
            <a:off x="0" y="0"/>
            <a:ext cx="2237239" cy="25431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pic>
        <p:nvPicPr>
          <p:cNvPr id="29" name="Gráfico 28" descr="Fala com preenchimento sólido">
            <a:extLst>
              <a:ext uri="{FF2B5EF4-FFF2-40B4-BE49-F238E27FC236}">
                <a16:creationId xmlns:a16="http://schemas.microsoft.com/office/drawing/2014/main" id="{59296F2D-48D7-4647-8854-53D71B9BC0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55288" y="3573851"/>
            <a:ext cx="638645" cy="638645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8D4D36C1-D0E1-49F7-84E1-F133F6BBBE31}"/>
              </a:ext>
            </a:extLst>
          </p:cNvPr>
          <p:cNvSpPr/>
          <p:nvPr/>
        </p:nvSpPr>
        <p:spPr>
          <a:xfrm>
            <a:off x="9106286" y="3611561"/>
            <a:ext cx="2834145" cy="237545"/>
          </a:xfrm>
          <a:prstGeom prst="rect">
            <a:avLst/>
          </a:prstGeom>
          <a:noFill/>
          <a:ln w="19050" cap="rnd">
            <a:solidFill>
              <a:srgbClr val="FF7C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223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A7602842-B921-48E1-9A55-81B9BEE3E2C0}"/>
              </a:ext>
            </a:extLst>
          </p:cNvPr>
          <p:cNvSpPr txBox="1"/>
          <p:nvPr/>
        </p:nvSpPr>
        <p:spPr>
          <a:xfrm>
            <a:off x="161850" y="1085204"/>
            <a:ext cx="3894737" cy="317186"/>
          </a:xfrm>
          <a:prstGeom prst="rect">
            <a:avLst/>
          </a:prstGeom>
          <a:noFill/>
          <a:effectLst/>
        </p:spPr>
        <p:txBody>
          <a:bodyPr wrap="square" lIns="100760" tIns="50379" rIns="100760" bIns="50379" rtlCol="0">
            <a:spAutoFit/>
          </a:bodyPr>
          <a:lstStyle/>
          <a:p>
            <a:r>
              <a:rPr lang="pt-BR" sz="1400" b="1" dirty="0">
                <a:solidFill>
                  <a:schemeClr val="bg2">
                    <a:lumMod val="25000"/>
                  </a:schemeClr>
                </a:solidFill>
              </a:rPr>
              <a:t>9 - Como você avalia seu plano de saúde?</a:t>
            </a:r>
          </a:p>
        </p:txBody>
      </p:sp>
      <p:graphicFrame>
        <p:nvGraphicFramePr>
          <p:cNvPr id="28" name="Tabela 27">
            <a:extLst>
              <a:ext uri="{FF2B5EF4-FFF2-40B4-BE49-F238E27FC236}">
                <a16:creationId xmlns:a16="http://schemas.microsoft.com/office/drawing/2014/main" id="{5D21F8EB-382E-4903-9523-5EFBF52A3F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509157"/>
              </p:ext>
            </p:extLst>
          </p:nvPr>
        </p:nvGraphicFramePr>
        <p:xfrm>
          <a:off x="8835086" y="2046766"/>
          <a:ext cx="2848466" cy="1831214"/>
        </p:xfrm>
        <a:graphic>
          <a:graphicData uri="http://schemas.openxmlformats.org/drawingml/2006/table">
            <a:tbl>
              <a:tblPr/>
              <a:tblGrid>
                <a:gridCol w="1424233">
                  <a:extLst>
                    <a:ext uri="{9D8B030D-6E8A-4147-A177-3AD203B41FA5}">
                      <a16:colId xmlns:a16="http://schemas.microsoft.com/office/drawing/2014/main" val="3399568873"/>
                    </a:ext>
                  </a:extLst>
                </a:gridCol>
                <a:gridCol w="1424233">
                  <a:extLst>
                    <a:ext uri="{9D8B030D-6E8A-4147-A177-3AD203B41FA5}">
                      <a16:colId xmlns:a16="http://schemas.microsoft.com/office/drawing/2014/main" val="1949039527"/>
                    </a:ext>
                  </a:extLst>
                </a:gridCol>
              </a:tblGrid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Faixa Etária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T2B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505740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De 18 a 20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75,0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173083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De 21 a 30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57,0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086560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De 31 a 40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51,7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628842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De 41 a 50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54,7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269831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De 51 a 60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67,2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673009"/>
                  </a:ext>
                </a:extLst>
              </a:tr>
              <a:tr h="2616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Mais de 60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67,9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464123"/>
                  </a:ext>
                </a:extLst>
              </a:tr>
            </a:tbl>
          </a:graphicData>
        </a:graphic>
      </p:graphicFrame>
      <p:sp>
        <p:nvSpPr>
          <p:cNvPr id="40" name="Seta para a Direita 134">
            <a:extLst>
              <a:ext uri="{FF2B5EF4-FFF2-40B4-BE49-F238E27FC236}">
                <a16:creationId xmlns:a16="http://schemas.microsoft.com/office/drawing/2014/main" id="{DECCFCEC-5319-45DC-85D1-DF14F961DBEC}"/>
              </a:ext>
            </a:extLst>
          </p:cNvPr>
          <p:cNvSpPr/>
          <p:nvPr/>
        </p:nvSpPr>
        <p:spPr>
          <a:xfrm>
            <a:off x="558579" y="1476863"/>
            <a:ext cx="1737764" cy="937664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spc="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Percepção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E291C137-2DBB-4846-9211-C4AA86A69A8A}"/>
              </a:ext>
            </a:extLst>
          </p:cNvPr>
          <p:cNvSpPr/>
          <p:nvPr/>
        </p:nvSpPr>
        <p:spPr>
          <a:xfrm>
            <a:off x="5550073" y="4236801"/>
            <a:ext cx="6377391" cy="2362782"/>
          </a:xfrm>
          <a:prstGeom prst="rect">
            <a:avLst/>
          </a:prstGeom>
          <a:solidFill>
            <a:srgbClr val="F9F9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tIns="36000" rIns="180000" bIns="37806" rtlCol="0" anchor="ctr"/>
          <a:lstStyle/>
          <a:p>
            <a:pPr algn="just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Dentre os beneficiários que souberam avaliar o plano de saúde,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58,3%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avaliaram positivamente, classificando este atributo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Não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Conforme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Ponto de atenção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para o índice de insatisfeitos, que ultrapassou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10%.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Observamos ainda o alto índice de neutralidade (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Regular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31,4%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</a:p>
          <a:p>
            <a:pPr algn="just"/>
            <a:endParaRPr lang="pt-BR" sz="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Outro ponto de atenção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ao viés de baixa de 33,8pp entre as opções de satisfação, indicando probabilidade de migração para a não satisfação.</a:t>
            </a:r>
            <a:endParaRPr lang="pt-B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endParaRPr lang="pt-BR" sz="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público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Masculino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foi o que melhor avaliou com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64,4%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ambos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classificam este atributo dentro da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Não Conformidade.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Apesar de todas as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Faixas etárias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estarem dentro da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Não Conformidade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os respondentes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De 18 a 20 anos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são os que melhor avaliam com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75%.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Já os respondentes,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De 31 a 40 anos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possuem o menor índice de satisfação (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51,7%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). </a:t>
            </a:r>
            <a:endParaRPr lang="pt-BR" sz="12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E8F48845-115F-4584-9FBB-E7824B5E73E2}"/>
              </a:ext>
            </a:extLst>
          </p:cNvPr>
          <p:cNvSpPr/>
          <p:nvPr/>
        </p:nvSpPr>
        <p:spPr>
          <a:xfrm>
            <a:off x="8838521" y="2333868"/>
            <a:ext cx="2848466" cy="210549"/>
          </a:xfrm>
          <a:prstGeom prst="rect">
            <a:avLst/>
          </a:prstGeom>
          <a:noFill/>
          <a:ln w="19050" cap="rnd">
            <a:solidFill>
              <a:srgbClr val="70AD4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1A60F7D5-3E9A-4337-BBED-A36CD5AACEB6}"/>
              </a:ext>
            </a:extLst>
          </p:cNvPr>
          <p:cNvGrpSpPr/>
          <p:nvPr/>
        </p:nvGrpSpPr>
        <p:grpSpPr>
          <a:xfrm>
            <a:off x="72571" y="5869218"/>
            <a:ext cx="4024269" cy="637044"/>
            <a:chOff x="157406" y="5740245"/>
            <a:chExt cx="4024269" cy="637044"/>
          </a:xfrm>
        </p:grpSpPr>
        <p:sp>
          <p:nvSpPr>
            <p:cNvPr id="49" name="Retângulo: Cantos Arredondados 48">
              <a:extLst>
                <a:ext uri="{FF2B5EF4-FFF2-40B4-BE49-F238E27FC236}">
                  <a16:creationId xmlns:a16="http://schemas.microsoft.com/office/drawing/2014/main" id="{1A190363-85F9-486D-9227-BED552D16273}"/>
                </a:ext>
              </a:extLst>
            </p:cNvPr>
            <p:cNvSpPr/>
            <p:nvPr/>
          </p:nvSpPr>
          <p:spPr>
            <a:xfrm>
              <a:off x="180975" y="5740245"/>
              <a:ext cx="3798597" cy="63704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Arredondado 81">
              <a:extLst>
                <a:ext uri="{FF2B5EF4-FFF2-40B4-BE49-F238E27FC236}">
                  <a16:creationId xmlns:a16="http://schemas.microsoft.com/office/drawing/2014/main" id="{4684EB03-EDB6-4524-8653-71F0A90B4740}"/>
                </a:ext>
              </a:extLst>
            </p:cNvPr>
            <p:cNvSpPr/>
            <p:nvPr/>
          </p:nvSpPr>
          <p:spPr>
            <a:xfrm>
              <a:off x="246685" y="5992517"/>
              <a:ext cx="720000" cy="177903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800" b="1" dirty="0"/>
                <a:t>90 a 100</a:t>
              </a:r>
            </a:p>
          </p:txBody>
        </p:sp>
        <p:sp>
          <p:nvSpPr>
            <p:cNvPr id="52" name="Retângulo Arredondado 82">
              <a:extLst>
                <a:ext uri="{FF2B5EF4-FFF2-40B4-BE49-F238E27FC236}">
                  <a16:creationId xmlns:a16="http://schemas.microsoft.com/office/drawing/2014/main" id="{9FAC1F5A-1BC4-46EC-836D-3C817DC70866}"/>
                </a:ext>
              </a:extLst>
            </p:cNvPr>
            <p:cNvSpPr/>
            <p:nvPr/>
          </p:nvSpPr>
          <p:spPr>
            <a:xfrm>
              <a:off x="1079602" y="5985083"/>
              <a:ext cx="720000" cy="1894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80 a 89</a:t>
              </a:r>
            </a:p>
          </p:txBody>
        </p:sp>
        <p:sp>
          <p:nvSpPr>
            <p:cNvPr id="53" name="Retângulo Arredondado 84">
              <a:extLst>
                <a:ext uri="{FF2B5EF4-FFF2-40B4-BE49-F238E27FC236}">
                  <a16:creationId xmlns:a16="http://schemas.microsoft.com/office/drawing/2014/main" id="{DCE2AAE0-DBE0-4232-B3D9-41709284C52B}"/>
                </a:ext>
              </a:extLst>
            </p:cNvPr>
            <p:cNvSpPr/>
            <p:nvPr/>
          </p:nvSpPr>
          <p:spPr>
            <a:xfrm>
              <a:off x="2297710" y="5992517"/>
              <a:ext cx="720000" cy="177903"/>
            </a:xfrm>
            <a:prstGeom prst="roundRect">
              <a:avLst/>
            </a:prstGeom>
            <a:solidFill>
              <a:srgbClr val="FF7C80"/>
            </a:solidFill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800" b="1" dirty="0"/>
                <a:t>0 a 79</a:t>
              </a:r>
            </a:p>
          </p:txBody>
        </p:sp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17ACCD6A-7692-4C34-B1B9-A76D4DCECE65}"/>
                </a:ext>
              </a:extLst>
            </p:cNvPr>
            <p:cNvSpPr txBox="1"/>
            <p:nvPr/>
          </p:nvSpPr>
          <p:spPr>
            <a:xfrm>
              <a:off x="187886" y="5740245"/>
              <a:ext cx="8451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b="1" u="sng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% </a:t>
              </a:r>
              <a:r>
                <a:rPr lang="pt-BR" sz="10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Satisfação</a:t>
              </a:r>
            </a:p>
          </p:txBody>
        </p: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136E2BF8-E968-46FC-AEE0-0A6BCF4C8331}"/>
                </a:ext>
              </a:extLst>
            </p:cNvPr>
            <p:cNvSpPr txBox="1"/>
            <p:nvPr/>
          </p:nvSpPr>
          <p:spPr>
            <a:xfrm>
              <a:off x="157406" y="6161845"/>
              <a:ext cx="94288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Excelente / Forças</a:t>
              </a:r>
            </a:p>
          </p:txBody>
        </p: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AA64FCAA-CD0F-4ACC-BA03-B6E1B8220CCA}"/>
                </a:ext>
              </a:extLst>
            </p:cNvPr>
            <p:cNvSpPr txBox="1"/>
            <p:nvPr/>
          </p:nvSpPr>
          <p:spPr>
            <a:xfrm>
              <a:off x="990227" y="6161845"/>
              <a:ext cx="13163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Conforme / Oportunidades</a:t>
              </a:r>
            </a:p>
          </p:txBody>
        </p: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9699A9B0-E9D0-45E6-BC9C-D0C022004F1A}"/>
                </a:ext>
              </a:extLst>
            </p:cNvPr>
            <p:cNvSpPr txBox="1"/>
            <p:nvPr/>
          </p:nvSpPr>
          <p:spPr>
            <a:xfrm>
              <a:off x="2228633" y="6161845"/>
              <a:ext cx="19530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Não conforme Fraquezas ou Ameaças</a:t>
              </a:r>
            </a:p>
          </p:txBody>
        </p:sp>
      </p:grpSp>
      <p:sp>
        <p:nvSpPr>
          <p:cNvPr id="46" name="Círculo Q9">
            <a:extLst>
              <a:ext uri="{FF2B5EF4-FFF2-40B4-BE49-F238E27FC236}">
                <a16:creationId xmlns:a16="http://schemas.microsoft.com/office/drawing/2014/main" id="{BCC38BB4-61A5-4169-A1AD-C2691DC79B2A}"/>
              </a:ext>
            </a:extLst>
          </p:cNvPr>
          <p:cNvSpPr/>
          <p:nvPr/>
        </p:nvSpPr>
        <p:spPr>
          <a:xfrm>
            <a:off x="3120072" y="1437848"/>
            <a:ext cx="688935" cy="642313"/>
          </a:xfrm>
          <a:prstGeom prst="ellipse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i="0" u="none" strike="noStrike" dirty="0">
                <a:solidFill>
                  <a:schemeClr val="bg1"/>
                </a:solidFill>
                <a:latin typeface="Calibri"/>
                <a:cs typeface="Calibri"/>
              </a:rPr>
              <a:t>58,3</a:t>
            </a:r>
            <a:endParaRPr lang="pt-BR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30" name="Tabela 29">
            <a:extLst>
              <a:ext uri="{FF2B5EF4-FFF2-40B4-BE49-F238E27FC236}">
                <a16:creationId xmlns:a16="http://schemas.microsoft.com/office/drawing/2014/main" id="{583D8AA2-6A21-4156-83F0-5F979CA05B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105601"/>
              </p:ext>
            </p:extLst>
          </p:nvPr>
        </p:nvGraphicFramePr>
        <p:xfrm>
          <a:off x="198489" y="4539799"/>
          <a:ext cx="4968000" cy="793559"/>
        </p:xfrm>
        <a:graphic>
          <a:graphicData uri="http://schemas.openxmlformats.org/drawingml/2006/table">
            <a:tbl>
              <a:tblPr/>
              <a:tblGrid>
                <a:gridCol w="828000">
                  <a:extLst>
                    <a:ext uri="{9D8B030D-6E8A-4147-A177-3AD203B41FA5}">
                      <a16:colId xmlns:a16="http://schemas.microsoft.com/office/drawing/2014/main" val="216528064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298146854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970168599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00900200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071753375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527956893"/>
                    </a:ext>
                  </a:extLst>
                </a:gridCol>
              </a:tblGrid>
              <a:tr h="34944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Muito ruim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Ruim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Regular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Bom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Muito bom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Não sei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866756"/>
                  </a:ext>
                </a:extLst>
              </a:tr>
              <a:tr h="22205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678748"/>
                  </a:ext>
                </a:extLst>
              </a:tr>
              <a:tr h="222059">
                <a:tc gridSpan="6">
                  <a:txBody>
                    <a:bodyPr/>
                    <a:lstStyle/>
                    <a:p>
                      <a:pPr algn="l" fontAlgn="b"/>
                      <a:r>
                        <a:rPr lang="pt-BR" sz="800" b="1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FREQUÊNCIA</a:t>
                      </a:r>
                      <a:endParaRPr lang="pt-BR" sz="1000" b="1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782612"/>
                  </a:ext>
                </a:extLst>
              </a:tr>
            </a:tbl>
          </a:graphicData>
        </a:graphic>
      </p:graphicFrame>
      <p:sp>
        <p:nvSpPr>
          <p:cNvPr id="31" name="Retângulo 30">
            <a:extLst>
              <a:ext uri="{FF2B5EF4-FFF2-40B4-BE49-F238E27FC236}">
                <a16:creationId xmlns:a16="http://schemas.microsoft.com/office/drawing/2014/main" id="{ABD32C39-A637-4EA4-B800-BF2A7812EFAC}"/>
              </a:ext>
            </a:extLst>
          </p:cNvPr>
          <p:cNvSpPr/>
          <p:nvPr/>
        </p:nvSpPr>
        <p:spPr>
          <a:xfrm>
            <a:off x="2684210" y="1856290"/>
            <a:ext cx="1640518" cy="2990949"/>
          </a:xfrm>
          <a:prstGeom prst="rect">
            <a:avLst/>
          </a:prstGeom>
          <a:noFill/>
          <a:ln w="19050" cap="rnd">
            <a:solidFill>
              <a:srgbClr val="FF7C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4" name="Tabela 33">
            <a:extLst>
              <a:ext uri="{FF2B5EF4-FFF2-40B4-BE49-F238E27FC236}">
                <a16:creationId xmlns:a16="http://schemas.microsoft.com/office/drawing/2014/main" id="{AC751743-BBBE-412A-A49B-96D84535F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653591"/>
              </p:ext>
            </p:extLst>
          </p:nvPr>
        </p:nvGraphicFramePr>
        <p:xfrm>
          <a:off x="191979" y="5275897"/>
          <a:ext cx="5166302" cy="542925"/>
        </p:xfrm>
        <a:graphic>
          <a:graphicData uri="http://schemas.openxmlformats.org/drawingml/2006/table">
            <a:tbl>
              <a:tblPr/>
              <a:tblGrid>
                <a:gridCol w="5166302">
                  <a:extLst>
                    <a:ext uri="{9D8B030D-6E8A-4147-A177-3AD203B41FA5}">
                      <a16:colId xmlns:a16="http://schemas.microsoft.com/office/drawing/2014/main" val="162966755"/>
                    </a:ext>
                  </a:extLst>
                </a:gridCol>
              </a:tblGrid>
              <a:tr h="13402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Base: 456  | Margem de Erro: 4.6%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5913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Não sei= Não sei/ Não tenho como avaliar: 16 (Não considerados para cálculo dos resultados).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7904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pt-BR" sz="10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Nota¹: Resultados apresentados em percentual (%).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946733"/>
                  </a:ext>
                </a:extLst>
              </a:tr>
            </a:tbl>
          </a:graphicData>
        </a:graphic>
      </p:graphicFrame>
      <p:sp>
        <p:nvSpPr>
          <p:cNvPr id="32" name="CaixaDeTexto 31">
            <a:extLst>
              <a:ext uri="{FF2B5EF4-FFF2-40B4-BE49-F238E27FC236}">
                <a16:creationId xmlns:a16="http://schemas.microsoft.com/office/drawing/2014/main" id="{B9B6F9F6-686C-4C3C-AE33-D298A74DBA8A}"/>
              </a:ext>
            </a:extLst>
          </p:cNvPr>
          <p:cNvSpPr txBox="1"/>
          <p:nvPr/>
        </p:nvSpPr>
        <p:spPr>
          <a:xfrm>
            <a:off x="557922" y="242563"/>
            <a:ext cx="4413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Avaliação geral</a:t>
            </a: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77FD3FE7-A7CE-4452-9B3F-445E46364F24}"/>
              </a:ext>
            </a:extLst>
          </p:cNvPr>
          <p:cNvGrpSpPr/>
          <p:nvPr/>
        </p:nvGrpSpPr>
        <p:grpSpPr>
          <a:xfrm>
            <a:off x="6343017" y="1600201"/>
            <a:ext cx="2408399" cy="2376001"/>
            <a:chOff x="0" y="0"/>
            <a:chExt cx="2237239" cy="2543175"/>
          </a:xfrm>
        </p:grpSpPr>
        <p:pic>
          <p:nvPicPr>
            <p:cNvPr id="42" name="Imagem 41" descr="Free vector graphic: Silhouette, Man, Women'S - Free Image ...">
              <a:extLst>
                <a:ext uri="{FF2B5EF4-FFF2-40B4-BE49-F238E27FC236}">
                  <a16:creationId xmlns:a16="http://schemas.microsoft.com/office/drawing/2014/main" id="{1D7FE2C7-68BE-4CC3-B432-6A7CEF9C8B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76"/>
            <a:stretch/>
          </p:blipFill>
          <p:spPr>
            <a:xfrm>
              <a:off x="381001" y="161925"/>
              <a:ext cx="628649" cy="2257426"/>
            </a:xfrm>
            <a:prstGeom prst="rect">
              <a:avLst/>
            </a:prstGeom>
          </p:spPr>
        </p:pic>
        <p:pic>
          <p:nvPicPr>
            <p:cNvPr id="43" name="Imagem 42" descr="Free vector graphic: Silhouette, Man, Women'S - Free Image ...">
              <a:extLst>
                <a:ext uri="{FF2B5EF4-FFF2-40B4-BE49-F238E27FC236}">
                  <a16:creationId xmlns:a16="http://schemas.microsoft.com/office/drawing/2014/main" id="{51AA0A2E-85F9-42F2-A467-A9F09CD486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FF66CC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80"/>
            <a:stretch/>
          </p:blipFill>
          <p:spPr>
            <a:xfrm>
              <a:off x="1209675" y="190500"/>
              <a:ext cx="621046" cy="2257425"/>
            </a:xfrm>
            <a:prstGeom prst="rect">
              <a:avLst/>
            </a:prstGeom>
          </p:spPr>
        </p:pic>
        <p:graphicFrame>
          <p:nvGraphicFramePr>
            <p:cNvPr id="44" name="Gráfico 43">
              <a:extLst>
                <a:ext uri="{FF2B5EF4-FFF2-40B4-BE49-F238E27FC236}">
                  <a16:creationId xmlns:a16="http://schemas.microsoft.com/office/drawing/2014/main" id="{B35764E4-EA90-4C08-A1C3-57AFBE54AFD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35613152"/>
                </p:ext>
              </p:extLst>
            </p:nvPr>
          </p:nvGraphicFramePr>
          <p:xfrm>
            <a:off x="0" y="0"/>
            <a:ext cx="2237239" cy="25431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pic>
        <p:nvPicPr>
          <p:cNvPr id="29" name="Gráfico 28" descr="Fala com preenchimento sólido">
            <a:extLst>
              <a:ext uri="{FF2B5EF4-FFF2-40B4-BE49-F238E27FC236}">
                <a16:creationId xmlns:a16="http://schemas.microsoft.com/office/drawing/2014/main" id="{945182F8-F494-4F9A-AD18-2F28AC7203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88989" y="3765987"/>
            <a:ext cx="638645" cy="638645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048F1A4E-F651-4700-86BB-709471C7274E}"/>
              </a:ext>
            </a:extLst>
          </p:cNvPr>
          <p:cNvSpPr/>
          <p:nvPr/>
        </p:nvSpPr>
        <p:spPr>
          <a:xfrm>
            <a:off x="8831651" y="2857098"/>
            <a:ext cx="2848466" cy="210549"/>
          </a:xfrm>
          <a:prstGeom prst="rect">
            <a:avLst/>
          </a:prstGeom>
          <a:noFill/>
          <a:ln w="19050" cap="rnd">
            <a:solidFill>
              <a:srgbClr val="FF7C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8" name="Gráfico 37">
            <a:extLst>
              <a:ext uri="{FF2B5EF4-FFF2-40B4-BE49-F238E27FC236}">
                <a16:creationId xmlns:a16="http://schemas.microsoft.com/office/drawing/2014/main" id="{D8ED5363-06C8-42E7-A3F5-EA0FFADB90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2052061"/>
              </p:ext>
            </p:extLst>
          </p:nvPr>
        </p:nvGraphicFramePr>
        <p:xfrm>
          <a:off x="109739" y="2198601"/>
          <a:ext cx="4356244" cy="2888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82334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Gráfico 25">
            <a:extLst>
              <a:ext uri="{FF2B5EF4-FFF2-40B4-BE49-F238E27FC236}">
                <a16:creationId xmlns:a16="http://schemas.microsoft.com/office/drawing/2014/main" id="{E1189237-BFF7-4D9A-878C-FE870B5F70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5580681"/>
              </p:ext>
            </p:extLst>
          </p:nvPr>
        </p:nvGraphicFramePr>
        <p:xfrm>
          <a:off x="-108859" y="1937655"/>
          <a:ext cx="4996544" cy="2622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A7602842-B921-48E1-9A55-81B9BEE3E2C0}"/>
              </a:ext>
            </a:extLst>
          </p:cNvPr>
          <p:cNvSpPr txBox="1"/>
          <p:nvPr/>
        </p:nvSpPr>
        <p:spPr>
          <a:xfrm>
            <a:off x="106703" y="1068645"/>
            <a:ext cx="10453538" cy="317186"/>
          </a:xfrm>
          <a:prstGeom prst="rect">
            <a:avLst/>
          </a:prstGeom>
          <a:noFill/>
          <a:effectLst/>
        </p:spPr>
        <p:txBody>
          <a:bodyPr wrap="square" lIns="100760" tIns="50379" rIns="100760" bIns="50379" rtlCol="0">
            <a:spAutoFit/>
          </a:bodyPr>
          <a:lstStyle/>
          <a:p>
            <a:r>
              <a:rPr lang="pt-BR" sz="1400" b="1" dirty="0">
                <a:solidFill>
                  <a:schemeClr val="bg2">
                    <a:lumMod val="25000"/>
                  </a:schemeClr>
                </a:solidFill>
              </a:rPr>
              <a:t>10 - Você recomendaria o seu plano de saúde para amigos ou familiares?</a:t>
            </a:r>
          </a:p>
        </p:txBody>
      </p:sp>
      <p:graphicFrame>
        <p:nvGraphicFramePr>
          <p:cNvPr id="34" name="Tabela 33">
            <a:extLst>
              <a:ext uri="{FF2B5EF4-FFF2-40B4-BE49-F238E27FC236}">
                <a16:creationId xmlns:a16="http://schemas.microsoft.com/office/drawing/2014/main" id="{14FB2ED9-16FA-46B8-B1C4-F95BFCCE10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713273"/>
              </p:ext>
            </p:extLst>
          </p:nvPr>
        </p:nvGraphicFramePr>
        <p:xfrm>
          <a:off x="5600700" y="1720490"/>
          <a:ext cx="6395892" cy="2948185"/>
        </p:xfrm>
        <a:graphic>
          <a:graphicData uri="http://schemas.openxmlformats.org/drawingml/2006/table">
            <a:tbl>
              <a:tblPr/>
              <a:tblGrid>
                <a:gridCol w="1065982">
                  <a:extLst>
                    <a:ext uri="{9D8B030D-6E8A-4147-A177-3AD203B41FA5}">
                      <a16:colId xmlns:a16="http://schemas.microsoft.com/office/drawing/2014/main" val="4043476719"/>
                    </a:ext>
                  </a:extLst>
                </a:gridCol>
                <a:gridCol w="1065982">
                  <a:extLst>
                    <a:ext uri="{9D8B030D-6E8A-4147-A177-3AD203B41FA5}">
                      <a16:colId xmlns:a16="http://schemas.microsoft.com/office/drawing/2014/main" val="887322865"/>
                    </a:ext>
                  </a:extLst>
                </a:gridCol>
                <a:gridCol w="1065982">
                  <a:extLst>
                    <a:ext uri="{9D8B030D-6E8A-4147-A177-3AD203B41FA5}">
                      <a16:colId xmlns:a16="http://schemas.microsoft.com/office/drawing/2014/main" val="3049385244"/>
                    </a:ext>
                  </a:extLst>
                </a:gridCol>
                <a:gridCol w="1065982">
                  <a:extLst>
                    <a:ext uri="{9D8B030D-6E8A-4147-A177-3AD203B41FA5}">
                      <a16:colId xmlns:a16="http://schemas.microsoft.com/office/drawing/2014/main" val="3504795122"/>
                    </a:ext>
                  </a:extLst>
                </a:gridCol>
                <a:gridCol w="1065982">
                  <a:extLst>
                    <a:ext uri="{9D8B030D-6E8A-4147-A177-3AD203B41FA5}">
                      <a16:colId xmlns:a16="http://schemas.microsoft.com/office/drawing/2014/main" val="4252080179"/>
                    </a:ext>
                  </a:extLst>
                </a:gridCol>
                <a:gridCol w="1065982">
                  <a:extLst>
                    <a:ext uri="{9D8B030D-6E8A-4147-A177-3AD203B41FA5}">
                      <a16:colId xmlns:a16="http://schemas.microsoft.com/office/drawing/2014/main" val="2431796243"/>
                    </a:ext>
                  </a:extLst>
                </a:gridCol>
              </a:tblGrid>
              <a:tr h="47978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GÊNERO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Não </a:t>
                      </a:r>
                      <a:b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recomendaria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Recomendaria com ressalvas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Indiferente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Recomendaria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Definitivamente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recomendaria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32023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Feminino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16,2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23,0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4,5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52,6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3,8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03991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Masculino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12,5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23,8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5,6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56,9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1,3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44362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77057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FAIXA ETÁRIA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Não </a:t>
                      </a:r>
                      <a:b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recomendaria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Recomendaria com ressalvas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Indiferente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Recomendaria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Definitivamente</a:t>
                      </a:r>
                      <a:b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recomendaria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73572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18 a 20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8,3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8,3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83,3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08538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21 a 30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17,5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28,3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46,7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12976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31 a 40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16,8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23,5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6,7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49,6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3,4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84070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41 a 50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17,2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23,0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4,6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50,6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4,6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50393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 51 a 60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8,5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22,0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5,1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61,0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3,4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35338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Mais de 60 anos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11,1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16,7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72,2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565186"/>
                  </a:ext>
                </a:extLst>
              </a:tr>
            </a:tbl>
          </a:graphicData>
        </a:graphic>
      </p:graphicFrame>
      <p:sp>
        <p:nvSpPr>
          <p:cNvPr id="23" name="Retângulo 22">
            <a:extLst>
              <a:ext uri="{FF2B5EF4-FFF2-40B4-BE49-F238E27FC236}">
                <a16:creationId xmlns:a16="http://schemas.microsoft.com/office/drawing/2014/main" id="{719975D9-3048-4D02-B2B5-F6C649634F6F}"/>
              </a:ext>
            </a:extLst>
          </p:cNvPr>
          <p:cNvSpPr/>
          <p:nvPr/>
        </p:nvSpPr>
        <p:spPr>
          <a:xfrm>
            <a:off x="72571" y="5411700"/>
            <a:ext cx="12045600" cy="1280066"/>
          </a:xfrm>
          <a:prstGeom prst="rect">
            <a:avLst/>
          </a:prstGeom>
          <a:solidFill>
            <a:srgbClr val="F9F9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tIns="36000" rIns="180000" bIns="37806" rtlCol="0" anchor="ctr"/>
          <a:lstStyle/>
          <a:p>
            <a:pPr algn="just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Dentre os beneficiários que souberam avaliar a recomendação do plano de saúde,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56,9%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recomendariam o plano, citando então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Recomendaria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e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Definitivamente recomendaria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Ponto de atenção ao alto viés de baixa de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51,2pp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entre as opções positivas, indicando probabilidade de migração de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Recomendaria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para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Neutralidade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.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Ponto de atenção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para o fato de que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14,9% Não Recomendaria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o plano.</a:t>
            </a:r>
          </a:p>
          <a:p>
            <a:pPr algn="just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Por perfil, o público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Feminino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são os que mais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Não recomendariam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ou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Recomendariam com ressalvas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com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39,2%.</a:t>
            </a:r>
          </a:p>
          <a:p>
            <a:pPr algn="just"/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Destaque positivo para a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faixa etária De 18 a 20 anos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pois são os que mais optaram pela opção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Recomendaria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com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83,3%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e foram os únicos beneficiários a não citar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Não recomendaria.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Os beneficiários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De 21 a 30 anos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são os que mais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Não recomendariam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ou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Recomendariam com ressalvas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, representando 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45,8%.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2C16914-A76E-4AE1-9C8B-D3685CFD95B5}"/>
              </a:ext>
            </a:extLst>
          </p:cNvPr>
          <p:cNvSpPr/>
          <p:nvPr/>
        </p:nvSpPr>
        <p:spPr>
          <a:xfrm>
            <a:off x="9884973" y="3407804"/>
            <a:ext cx="1021421" cy="213339"/>
          </a:xfrm>
          <a:prstGeom prst="rect">
            <a:avLst/>
          </a:prstGeom>
          <a:noFill/>
          <a:ln w="19050" cap="rnd">
            <a:solidFill>
              <a:srgbClr val="70AD4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110160C-FEDC-457F-B595-CB644382D4D4}"/>
              </a:ext>
            </a:extLst>
          </p:cNvPr>
          <p:cNvSpPr/>
          <p:nvPr/>
        </p:nvSpPr>
        <p:spPr>
          <a:xfrm>
            <a:off x="6671909" y="3394248"/>
            <a:ext cx="1060735" cy="226896"/>
          </a:xfrm>
          <a:prstGeom prst="rect">
            <a:avLst/>
          </a:prstGeom>
          <a:noFill/>
          <a:ln w="19050" cap="rnd">
            <a:solidFill>
              <a:srgbClr val="70AD4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2EAF6969-6F6A-4B40-ADD7-6882C137379F}"/>
              </a:ext>
            </a:extLst>
          </p:cNvPr>
          <p:cNvSpPr/>
          <p:nvPr/>
        </p:nvSpPr>
        <p:spPr>
          <a:xfrm>
            <a:off x="6671909" y="3649324"/>
            <a:ext cx="2114282" cy="226896"/>
          </a:xfrm>
          <a:prstGeom prst="rect">
            <a:avLst/>
          </a:prstGeom>
          <a:noFill/>
          <a:ln w="19050" cap="rnd">
            <a:solidFill>
              <a:srgbClr val="FF7C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4" name="Tabela 23">
            <a:extLst>
              <a:ext uri="{FF2B5EF4-FFF2-40B4-BE49-F238E27FC236}">
                <a16:creationId xmlns:a16="http://schemas.microsoft.com/office/drawing/2014/main" id="{9997F595-C252-4F0B-9E50-DF9F228F8F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354082"/>
              </p:ext>
            </p:extLst>
          </p:nvPr>
        </p:nvGraphicFramePr>
        <p:xfrm>
          <a:off x="72571" y="4067518"/>
          <a:ext cx="5148000" cy="793559"/>
        </p:xfrm>
        <a:graphic>
          <a:graphicData uri="http://schemas.openxmlformats.org/drawingml/2006/table">
            <a:tbl>
              <a:tblPr/>
              <a:tblGrid>
                <a:gridCol w="936000">
                  <a:extLst>
                    <a:ext uri="{9D8B030D-6E8A-4147-A177-3AD203B41FA5}">
                      <a16:colId xmlns:a16="http://schemas.microsoft.com/office/drawing/2014/main" val="216528064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298146854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2970168599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009002003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207175337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527956893"/>
                    </a:ext>
                  </a:extLst>
                </a:gridCol>
              </a:tblGrid>
              <a:tr h="34944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Não recomendaria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Recomendaria com ressalvas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Indiferente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Recomendaria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Definitivamente recomendaria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Não</a:t>
                      </a:r>
                    </a:p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sei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866756"/>
                  </a:ext>
                </a:extLst>
              </a:tr>
              <a:tr h="22205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678748"/>
                  </a:ext>
                </a:extLst>
              </a:tr>
              <a:tr h="222059">
                <a:tc gridSpan="6">
                  <a:txBody>
                    <a:bodyPr/>
                    <a:lstStyle/>
                    <a:p>
                      <a:pPr algn="l" fontAlgn="b"/>
                      <a:r>
                        <a:rPr lang="pt-BR" sz="800" b="1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FREQUÊNCIA</a:t>
                      </a:r>
                      <a:endParaRPr lang="pt-BR" sz="1000" b="1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782612"/>
                  </a:ext>
                </a:extLst>
              </a:tr>
            </a:tbl>
          </a:graphicData>
        </a:graphic>
      </p:graphicFrame>
      <p:graphicFrame>
        <p:nvGraphicFramePr>
          <p:cNvPr id="29" name="Tabela 28">
            <a:extLst>
              <a:ext uri="{FF2B5EF4-FFF2-40B4-BE49-F238E27FC236}">
                <a16:creationId xmlns:a16="http://schemas.microsoft.com/office/drawing/2014/main" id="{59329DEC-AB6C-4AFC-B5BD-E4D0879475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273408"/>
              </p:ext>
            </p:extLst>
          </p:nvPr>
        </p:nvGraphicFramePr>
        <p:xfrm>
          <a:off x="81243" y="4802153"/>
          <a:ext cx="5040000" cy="571500"/>
        </p:xfrm>
        <a:graphic>
          <a:graphicData uri="http://schemas.openxmlformats.org/drawingml/2006/table">
            <a:tbl>
              <a:tblPr/>
              <a:tblGrid>
                <a:gridCol w="5040000">
                  <a:extLst>
                    <a:ext uri="{9D8B030D-6E8A-4147-A177-3AD203B41FA5}">
                      <a16:colId xmlns:a16="http://schemas.microsoft.com/office/drawing/2014/main" val="16296675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Base: 451  | Margem de Erro: 4.6%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5913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Não sei= Não sei/ Não tenho como avaliar: 21 (Não considerados para cálculo dos resultados).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7904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pt-BR" sz="1000" b="0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Nota¹: Resultados apresentados em percentual (%).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946733"/>
                  </a:ext>
                </a:extLst>
              </a:tr>
            </a:tbl>
          </a:graphicData>
        </a:graphic>
      </p:graphicFrame>
      <p:sp>
        <p:nvSpPr>
          <p:cNvPr id="35" name="Elipse 34">
            <a:extLst>
              <a:ext uri="{FF2B5EF4-FFF2-40B4-BE49-F238E27FC236}">
                <a16:creationId xmlns:a16="http://schemas.microsoft.com/office/drawing/2014/main" id="{3D5B1BA8-9FEE-42D3-95AF-C9C86DFAA73F}"/>
              </a:ext>
            </a:extLst>
          </p:cNvPr>
          <p:cNvSpPr/>
          <p:nvPr/>
        </p:nvSpPr>
        <p:spPr>
          <a:xfrm>
            <a:off x="2105347" y="3621143"/>
            <a:ext cx="539757" cy="539757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6" name="Retângulo Arredondado 12">
            <a:extLst>
              <a:ext uri="{FF2B5EF4-FFF2-40B4-BE49-F238E27FC236}">
                <a16:creationId xmlns:a16="http://schemas.microsoft.com/office/drawing/2014/main" id="{4FA7A931-8AF4-4BEE-AFE9-0082B3CD9EA2}"/>
              </a:ext>
            </a:extLst>
          </p:cNvPr>
          <p:cNvSpPr/>
          <p:nvPr/>
        </p:nvSpPr>
        <p:spPr>
          <a:xfrm>
            <a:off x="2033286" y="3430816"/>
            <a:ext cx="683878" cy="1737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Neutro</a:t>
            </a: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EE286A42-A1AC-4EE6-A609-99DB60DB5FAB}"/>
              </a:ext>
            </a:extLst>
          </p:cNvPr>
          <p:cNvSpPr/>
          <p:nvPr/>
        </p:nvSpPr>
        <p:spPr>
          <a:xfrm>
            <a:off x="6679097" y="2181388"/>
            <a:ext cx="2107094" cy="246867"/>
          </a:xfrm>
          <a:prstGeom prst="rect">
            <a:avLst/>
          </a:prstGeom>
          <a:noFill/>
          <a:ln w="19050" cap="rnd">
            <a:solidFill>
              <a:srgbClr val="FF7C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CACBD49-BD99-4BF4-8B1C-364D20003D57}"/>
              </a:ext>
            </a:extLst>
          </p:cNvPr>
          <p:cNvSpPr txBox="1"/>
          <p:nvPr/>
        </p:nvSpPr>
        <p:spPr>
          <a:xfrm>
            <a:off x="557922" y="242563"/>
            <a:ext cx="4413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Avaliação geral</a:t>
            </a:r>
          </a:p>
        </p:txBody>
      </p:sp>
      <p:sp>
        <p:nvSpPr>
          <p:cNvPr id="22" name="Retângulo Arredondado 12">
            <a:extLst>
              <a:ext uri="{FF2B5EF4-FFF2-40B4-BE49-F238E27FC236}">
                <a16:creationId xmlns:a16="http://schemas.microsoft.com/office/drawing/2014/main" id="{8E6C72E1-B5A0-4623-B9F2-6BF6AAF2F368}"/>
              </a:ext>
            </a:extLst>
          </p:cNvPr>
          <p:cNvSpPr/>
          <p:nvPr/>
        </p:nvSpPr>
        <p:spPr>
          <a:xfrm>
            <a:off x="849467" y="1784088"/>
            <a:ext cx="828000" cy="4680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F0ACF-7692-45A9-9494-1F450C776EA7}" type="TxLink"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Negativo 38,1</a:t>
            </a:fld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tângulo Arredondado 12">
            <a:extLst>
              <a:ext uri="{FF2B5EF4-FFF2-40B4-BE49-F238E27FC236}">
                <a16:creationId xmlns:a16="http://schemas.microsoft.com/office/drawing/2014/main" id="{8B92175E-70C5-47C5-B605-A84153E22819}"/>
              </a:ext>
            </a:extLst>
          </p:cNvPr>
          <p:cNvSpPr/>
          <p:nvPr/>
        </p:nvSpPr>
        <p:spPr>
          <a:xfrm>
            <a:off x="3682802" y="1784088"/>
            <a:ext cx="828001" cy="468000"/>
          </a:xfrm>
          <a:prstGeom prst="roundRect">
            <a:avLst/>
          </a:prstGeom>
          <a:solidFill>
            <a:srgbClr val="44546A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50B844-495D-411E-8141-E47395715B08}" type="TxLink"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Positivo 56,9</a:t>
            </a:fld>
            <a:endParaRPr kumimoji="0" lang="pt-BR" sz="18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Gráfico 17" descr="Fala com preenchimento sólido">
            <a:extLst>
              <a:ext uri="{FF2B5EF4-FFF2-40B4-BE49-F238E27FC236}">
                <a16:creationId xmlns:a16="http://schemas.microsoft.com/office/drawing/2014/main" id="{99558E02-9921-4DF0-8F2E-4A2BD14FB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09868" y="4956631"/>
            <a:ext cx="638645" cy="63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8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A7602842-B921-48E1-9A55-81B9BEE3E2C0}"/>
              </a:ext>
            </a:extLst>
          </p:cNvPr>
          <p:cNvSpPr txBox="1"/>
          <p:nvPr/>
        </p:nvSpPr>
        <p:spPr>
          <a:xfrm>
            <a:off x="633932" y="1207263"/>
            <a:ext cx="10347746" cy="5226222"/>
          </a:xfrm>
          <a:prstGeom prst="rect">
            <a:avLst/>
          </a:prstGeom>
          <a:noFill/>
          <a:effectLst/>
        </p:spPr>
        <p:txBody>
          <a:bodyPr wrap="square" lIns="100760" tIns="50379" rIns="100760" bIns="50379" rtlCol="0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rgbClr val="3A8AC5"/>
              </a:buClr>
              <a:buFont typeface="Wingdings" panose="05000000000000000000" pitchFamily="2" charset="2"/>
              <a:buChar char="v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maneira geral, o desempenho do plano Plena Saúde, referindo-se a aspectos que investigam a satisfação do beneficiário (questões com 5 gradientes) foi negativo, tendo todas as questões em 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Não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Conformidade</a:t>
            </a:r>
          </a:p>
          <a:p>
            <a:pPr marL="285750" indent="-285750" algn="just">
              <a:spcAft>
                <a:spcPts val="600"/>
              </a:spcAft>
              <a:buClr>
                <a:srgbClr val="3A8AC5"/>
              </a:buClr>
              <a:buFont typeface="Wingdings" panose="05000000000000000000" pitchFamily="2" charset="2"/>
              <a:buChar char="v"/>
            </a:pPr>
            <a:endParaRPr lang="pt-B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spcAft>
                <a:spcPts val="600"/>
              </a:spcAft>
              <a:buClr>
                <a:srgbClr val="3A8AC5"/>
              </a:buClr>
              <a:buFont typeface="Wingdings" panose="05000000000000000000" pitchFamily="2" charset="2"/>
              <a:buChar char="v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maior desempenho ocorreu na questão 4, que avalia a atenção em saúde recebida, 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65,5%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dos beneficiários avaliaram positivamente, classificando dentro da 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Não Conformidade.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a questão 5 que se refere a facilidade de acesso a prestadores de serviços é a que tem o índice mais baixo, classificada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Não Conforme,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com 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46,6%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algn="just">
              <a:spcAft>
                <a:spcPts val="600"/>
              </a:spcAft>
              <a:buClr>
                <a:srgbClr val="3A8AC5"/>
              </a:buClr>
            </a:pPr>
            <a:endParaRPr lang="pt-B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spcAft>
                <a:spcPts val="600"/>
              </a:spcAft>
              <a:buClr>
                <a:srgbClr val="3A8AC5"/>
              </a:buClr>
              <a:buFont typeface="Wingdings" panose="05000000000000000000" pitchFamily="2" charset="2"/>
              <a:buChar char="v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Ponto de atenção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ao viés de baixa em todas as questões relativas à satisfação, isto é, o percentual de respostas 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Bom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está maior se comparado ao 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Muito bom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o que indica probabilidade de migração da satisfação para não satisfação. </a:t>
            </a:r>
          </a:p>
          <a:p>
            <a:pPr algn="just">
              <a:spcAft>
                <a:spcPts val="600"/>
              </a:spcAft>
              <a:buClr>
                <a:srgbClr val="3A8AC5"/>
              </a:buClr>
            </a:pPr>
            <a:endParaRPr lang="pt-BR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spcAft>
                <a:spcPts val="600"/>
              </a:spcAft>
              <a:buClr>
                <a:srgbClr val="3A8AC5"/>
              </a:buClr>
              <a:buFont typeface="Wingdings" panose="05000000000000000000" pitchFamily="2" charset="2"/>
              <a:buChar char="v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fim, a avaliação do plano atingiu apenas 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58,3%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satisfação geral, classificando este atributo dentro da 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Não Conformidade.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Um ponto importante a ser citado, é que o índice de insatisfeitos, ultrapassou 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10%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concentrando a não satisfação na neutralidade.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285750" indent="-285750" algn="just">
              <a:spcAft>
                <a:spcPts val="600"/>
              </a:spcAft>
              <a:buClr>
                <a:srgbClr val="3A8AC5"/>
              </a:buClr>
              <a:buFont typeface="Wingdings" panose="05000000000000000000" pitchFamily="2" charset="2"/>
              <a:buChar char="v"/>
            </a:pPr>
            <a:endParaRPr lang="pt-BR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spcAft>
                <a:spcPts val="600"/>
              </a:spcAft>
              <a:buClr>
                <a:srgbClr val="3A8AC5"/>
              </a:buClr>
              <a:buFont typeface="Wingdings" panose="05000000000000000000" pitchFamily="2" charset="2"/>
              <a:buChar char="v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 relação a recomendação do plano, temos um percentual positivo de 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56,9%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o gradiente 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Recomendaria com ressalvas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 20,4pp superior a 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Definitivamente recomendaria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Correlacionando a taxa de recomendação nota-se que ela acompanha a satisfação geral, a diferença entre elas é de aproximadamente 1,4pp. Nesse sentido, realizar ações que melhorem os atributos analisados poderão, inclusive, aumentar o nível de recomendação que os beneficiários fazem do plano de saúde.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FFB69EB-9484-44C1-B712-8E523710B7CD}"/>
              </a:ext>
            </a:extLst>
          </p:cNvPr>
          <p:cNvSpPr txBox="1"/>
          <p:nvPr/>
        </p:nvSpPr>
        <p:spPr>
          <a:xfrm>
            <a:off x="557922" y="242563"/>
            <a:ext cx="4413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Conclusões</a:t>
            </a:r>
          </a:p>
        </p:txBody>
      </p:sp>
    </p:spTree>
    <p:extLst>
      <p:ext uri="{BB962C8B-B14F-4D97-AF65-F5344CB8AC3E}">
        <p14:creationId xmlns:p14="http://schemas.microsoft.com/office/powerpoint/2010/main" val="3720985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5 fotos de casais idosos que mostram como é o amor verdadeiro">
            <a:extLst>
              <a:ext uri="{FF2B5EF4-FFF2-40B4-BE49-F238E27FC236}">
                <a16:creationId xmlns:a16="http://schemas.microsoft.com/office/drawing/2014/main" id="{D262B21C-4AA4-471E-A03D-00FCE2CB1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50"/>
          <a:stretch/>
        </p:blipFill>
        <p:spPr bwMode="auto">
          <a:xfrm>
            <a:off x="-29138" y="-13252"/>
            <a:ext cx="12221137" cy="676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535255AD-E5B6-4462-812D-22DD902672AE}"/>
              </a:ext>
            </a:extLst>
          </p:cNvPr>
          <p:cNvGrpSpPr/>
          <p:nvPr/>
        </p:nvGrpSpPr>
        <p:grpSpPr>
          <a:xfrm>
            <a:off x="103382" y="-26505"/>
            <a:ext cx="3772920" cy="5760000"/>
            <a:chOff x="-29138" y="-26505"/>
            <a:chExt cx="3772920" cy="5760000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FA6DAFB9-7724-4105-A488-E6CD521C32EC}"/>
                </a:ext>
              </a:extLst>
            </p:cNvPr>
            <p:cNvSpPr/>
            <p:nvPr/>
          </p:nvSpPr>
          <p:spPr>
            <a:xfrm>
              <a:off x="-29138" y="-26505"/>
              <a:ext cx="3772920" cy="5760000"/>
            </a:xfrm>
            <a:prstGeom prst="rect">
              <a:avLst/>
            </a:prstGeom>
            <a:solidFill>
              <a:srgbClr val="FEFEFD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spc="300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C7CC4991-704B-4C86-B933-5AA38858E7E3}"/>
                </a:ext>
              </a:extLst>
            </p:cNvPr>
            <p:cNvSpPr txBox="1"/>
            <p:nvPr/>
          </p:nvSpPr>
          <p:spPr>
            <a:xfrm>
              <a:off x="406326" y="2866748"/>
              <a:ext cx="290199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4800" b="1" dirty="0">
                  <a:ea typeface="Cambria" panose="02040503050406030204" pitchFamily="18" charset="0"/>
                </a:rPr>
                <a:t>Obrigado!</a:t>
              </a:r>
              <a:endParaRPr lang="pt-BR" sz="4800" b="1" dirty="0">
                <a:cs typeface="Calibri" panose="020F0502020204030204" pitchFamily="34" charset="0"/>
              </a:endParaRPr>
            </a:p>
          </p:txBody>
        </p:sp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0C3E7397-A79D-4819-AF36-83AA9BB76D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499" y="5024946"/>
              <a:ext cx="2700141" cy="465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Imagem 9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244FB19A-304A-47AC-AD73-3FC5B0F48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053" b="25880"/>
            <a:stretch/>
          </p:blipFill>
          <p:spPr>
            <a:xfrm>
              <a:off x="2952644" y="4962076"/>
              <a:ext cx="656133" cy="477079"/>
            </a:xfrm>
            <a:prstGeom prst="rect">
              <a:avLst/>
            </a:prstGeom>
          </p:spPr>
        </p:pic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3E6935CA-8530-4C1E-8547-EFBE7DFF80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792"/>
          <a:stretch/>
        </p:blipFill>
        <p:spPr>
          <a:xfrm>
            <a:off x="1113969" y="959881"/>
            <a:ext cx="1751744" cy="115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12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A1535FB-1379-47CE-8AF4-BE456BCB69D6}"/>
              </a:ext>
            </a:extLst>
          </p:cNvPr>
          <p:cNvSpPr txBox="1"/>
          <p:nvPr/>
        </p:nvSpPr>
        <p:spPr>
          <a:xfrm>
            <a:off x="294554" y="3498578"/>
            <a:ext cx="5749200" cy="30162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Especificação das medidas previstas no planejamento para identificação de participação fraudulenta ou desatenta: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sistema de monitoramento e controle da qualidade do IBRC é composto de algumas etapas de acompanhamento do campo, que propiciam a efetividade do propósito de garantir a entrega exata do que foi planejado, assim como evitar participação fraudulenta ou desatenta.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Toda pesquisa onde é localizada uma não conformidade é descartada.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8205BD8-45A6-4F4C-8D7D-A47F76E6976A}"/>
              </a:ext>
            </a:extLst>
          </p:cNvPr>
          <p:cNvSpPr txBox="1"/>
          <p:nvPr/>
        </p:nvSpPr>
        <p:spPr>
          <a:xfrm>
            <a:off x="6234232" y="3498578"/>
            <a:ext cx="5749200" cy="30162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Quantidade de abordagens ao beneficiário:</a:t>
            </a:r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Através de sistemas automatizados é feito o controle e todas as tentativas sem sucesso são classificadas com o motivo que impossibilitou a coleta da pesquisa, a quantidade de tentativas de contato com um mesmo beneficiário é controlada e limitada a 20 tentativas. Para este corte levamos em consideração nossa expertise e dados de mercado, que mostram que de forma geral a efetividade (chance de sucesso no contato) torna-se menor a medida que o número de tentativas aumenta, até 10 tentativas temos uma chance boa de sucesso, de 11 a 20 tentativas a probabilidade é média e acima de 20 tentativas a efetividade é muito baixa.</a:t>
            </a: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18BD229-BC01-4E81-863C-83F399C8C2FB}"/>
              </a:ext>
            </a:extLst>
          </p:cNvPr>
          <p:cNvSpPr txBox="1"/>
          <p:nvPr/>
        </p:nvSpPr>
        <p:spPr>
          <a:xfrm>
            <a:off x="353916" y="936010"/>
            <a:ext cx="11484167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6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Erro não amostral ocorrido: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 procedimentos planejados para tratativa dos erros não amostrais são específicos para os tipos de erro: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Erros de não-resposta / Recusa / Erros durante a coleta de dados – Desconsideramos a entrevista, retirando o elemento da lista e sorteando outro de características similares, de modo a não prejudicar a amostra estratificada;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Mudanças de telefone, não atende ou inexistente – O sistema de discagem automática passa para outro sorteado a ser entrevistado;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Ausências / impossibilidades momentâneas – Recolocamos o elemento de volta na lista de beneficiários para pelo mesmo sorteio aleatório ter a chance de ser abordado posteriormente.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quantidade de tentativas de contato com um beneficiário é controlada sistemicamente, estando limitada a 20 tentativas por nome constante na lista fornecida pela operadora.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áfico 6" descr="Pesquisar">
            <a:extLst>
              <a:ext uri="{FF2B5EF4-FFF2-40B4-BE49-F238E27FC236}">
                <a16:creationId xmlns:a16="http://schemas.microsoft.com/office/drawing/2014/main" id="{885FBDF4-5D15-4597-B0C4-2C56C90AB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723" y="3337072"/>
            <a:ext cx="914400" cy="914400"/>
          </a:xfrm>
          <a:prstGeom prst="rect">
            <a:avLst/>
          </a:prstGeom>
        </p:spPr>
      </p:pic>
      <p:pic>
        <p:nvPicPr>
          <p:cNvPr id="10" name="Gráfico 9" descr="Call center">
            <a:extLst>
              <a:ext uri="{FF2B5EF4-FFF2-40B4-BE49-F238E27FC236}">
                <a16:creationId xmlns:a16="http://schemas.microsoft.com/office/drawing/2014/main" id="{A27B1843-BBF7-4F58-8032-ED152ECCD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4793" y="3359422"/>
            <a:ext cx="914400" cy="9144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25FEE59-F8BA-4985-B040-96F4EDFC4832}"/>
              </a:ext>
            </a:extLst>
          </p:cNvPr>
          <p:cNvSpPr txBox="1"/>
          <p:nvPr/>
        </p:nvSpPr>
        <p:spPr>
          <a:xfrm>
            <a:off x="557923" y="242563"/>
            <a:ext cx="2253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Introdução</a:t>
            </a:r>
          </a:p>
        </p:txBody>
      </p:sp>
    </p:spTree>
    <p:extLst>
      <p:ext uri="{BB962C8B-B14F-4D97-AF65-F5344CB8AC3E}">
        <p14:creationId xmlns:p14="http://schemas.microsoft.com/office/powerpoint/2010/main" val="3449660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olha que horrivel">
            <a:extLst>
              <a:ext uri="{FF2B5EF4-FFF2-40B4-BE49-F238E27FC236}">
                <a16:creationId xmlns:a16="http://schemas.microsoft.com/office/drawing/2014/main" id="{BC5703C7-F614-417E-972E-1D9BCB94F7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80417" y="351629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53AD1F9-D988-406D-9306-3B79B3B4AA23}"/>
              </a:ext>
            </a:extLst>
          </p:cNvPr>
          <p:cNvSpPr txBox="1"/>
          <p:nvPr/>
        </p:nvSpPr>
        <p:spPr>
          <a:xfrm>
            <a:off x="631370" y="1732173"/>
            <a:ext cx="4865039" cy="41906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Resultados da Análise Preliminar da Base de Dados: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Cambria" panose="020405030504060302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Ao realizar o estudo dos dados, que contou com uma higienização sistêmica de registros inválidos, tais como:  contatos sem número de telefone, registros inválidos por falta de DDD ou caracteres numéricos insuficientes.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ea typeface="Cambria" panose="020405030504060302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Após esta higienização concluímos que havia número suficiente de registros para a realização da pesquisa telefônica, sem prejuízo dos parâmetros definidos no estudo amostral. 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ea typeface="Cambria" panose="020405030504060302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Ao longo do campo as analises se confirmaram, não sendo observadas inconsistências que justificasse uma revisão dos cadastros por parte da operadora.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  <a:tabLst>
                <a:tab pos="457200" algn="l"/>
              </a:tabLst>
            </a:pP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AutoShape 2" descr="olha que horrivel">
            <a:extLst>
              <a:ext uri="{FF2B5EF4-FFF2-40B4-BE49-F238E27FC236}">
                <a16:creationId xmlns:a16="http://schemas.microsoft.com/office/drawing/2014/main" id="{3943F5C5-49BD-4222-A9B4-5317D2B046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342298" y="379152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F400BAE3-F26C-4172-831E-67B028209E8D}"/>
              </a:ext>
            </a:extLst>
          </p:cNvPr>
          <p:cNvSpPr txBox="1"/>
          <p:nvPr/>
        </p:nvSpPr>
        <p:spPr>
          <a:xfrm>
            <a:off x="6044092" y="2051101"/>
            <a:ext cx="595798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População total: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76.220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Beneficiários PLENA SAÚDE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População elegível à pesquisa: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50.690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maiores de 18 anos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6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Planejamento da Pesquisa: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04/01/2021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6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Período de Campo: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14/01/2021 à 30/03/2021</a:t>
            </a: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endParaRPr lang="pt-BR" sz="160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just"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Forma de coleta dos dados: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Pesquisa telefônica (CATI)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.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Seguindo os códigos de ética 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ASQ, ICC/ESOMAR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e a 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norma ABNT NBR ISO 20.252</a:t>
            </a:r>
          </a:p>
        </p:txBody>
      </p:sp>
      <p:pic>
        <p:nvPicPr>
          <p:cNvPr id="2060" name="Picture 12" descr="Planejamento - ícones de esportes grátis">
            <a:extLst>
              <a:ext uri="{FF2B5EF4-FFF2-40B4-BE49-F238E27FC236}">
                <a16:creationId xmlns:a16="http://schemas.microsoft.com/office/drawing/2014/main" id="{91EBFC0C-A774-4004-BBB1-54FF35DE7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78" y="1482909"/>
            <a:ext cx="878435" cy="87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E1C680BA-AC21-4819-8A77-1A878DF1F836}"/>
              </a:ext>
            </a:extLst>
          </p:cNvPr>
          <p:cNvSpPr txBox="1"/>
          <p:nvPr/>
        </p:nvSpPr>
        <p:spPr>
          <a:xfrm>
            <a:off x="557922" y="242563"/>
            <a:ext cx="315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Planejamento</a:t>
            </a:r>
          </a:p>
        </p:txBody>
      </p:sp>
    </p:spTree>
    <p:extLst>
      <p:ext uri="{BB962C8B-B14F-4D97-AF65-F5344CB8AC3E}">
        <p14:creationId xmlns:p14="http://schemas.microsoft.com/office/powerpoint/2010/main" val="2931823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ixaDeTexto 55">
            <a:extLst>
              <a:ext uri="{FF2B5EF4-FFF2-40B4-BE49-F238E27FC236}">
                <a16:creationId xmlns:a16="http://schemas.microsoft.com/office/drawing/2014/main" id="{938D1E4C-98BE-4C8E-A161-F4135B7B7858}"/>
              </a:ext>
            </a:extLst>
          </p:cNvPr>
          <p:cNvSpPr txBox="1"/>
          <p:nvPr/>
        </p:nvSpPr>
        <p:spPr>
          <a:xfrm>
            <a:off x="8217953" y="4778859"/>
            <a:ext cx="27361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7C9FE2F1-2677-4DEE-913B-A507EE43B9BB}"/>
              </a:ext>
            </a:extLst>
          </p:cNvPr>
          <p:cNvSpPr/>
          <p:nvPr/>
        </p:nvSpPr>
        <p:spPr>
          <a:xfrm>
            <a:off x="451181" y="1465458"/>
            <a:ext cx="3568684" cy="207749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5000" b="1" dirty="0">
                <a:solidFill>
                  <a:schemeClr val="tx1">
                    <a:lumMod val="85000"/>
                    <a:lumOff val="15000"/>
                  </a:schemeClr>
                </a:solidFill>
                <a:cs typeface="Khmer UI" panose="020B0502040204020203" pitchFamily="34" charset="0"/>
              </a:rPr>
              <a:t>472</a:t>
            </a:r>
          </a:p>
          <a:p>
            <a:pPr algn="ctr"/>
            <a:r>
              <a:rPr lang="pt-BR" sz="1400" spc="300" dirty="0">
                <a:solidFill>
                  <a:schemeClr val="tx1">
                    <a:lumMod val="85000"/>
                    <a:lumOff val="15000"/>
                  </a:schemeClr>
                </a:solidFill>
                <a:cs typeface="Khmer UI" panose="020B0502040204020203" pitchFamily="34" charset="0"/>
              </a:rPr>
              <a:t>ENTREVISTADOS</a:t>
            </a:r>
          </a:p>
          <a:p>
            <a:pPr algn="r"/>
            <a:endParaRPr lang="pt-BR" sz="1400" b="1" spc="3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Khmer UI" panose="020B0502040204020203" pitchFamily="34" charset="0"/>
            </a:endParaRPr>
          </a:p>
          <a:p>
            <a:pPr algn="r"/>
            <a:endParaRPr lang="pt-BR" sz="1400" b="1" spc="3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Khmer UI" panose="020B0502040204020203" pitchFamily="34" charset="0"/>
            </a:endParaRPr>
          </a:p>
          <a:p>
            <a:pPr algn="ctr"/>
            <a:r>
              <a:rPr lang="pt-BR" sz="1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Khmer UI" panose="020B0502040204020203" pitchFamily="34" charset="0"/>
              </a:rPr>
              <a:t>Nível de Confiança: 95%</a:t>
            </a:r>
          </a:p>
          <a:p>
            <a:pPr algn="ctr"/>
            <a:r>
              <a:rPr lang="pt-BR" sz="1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Khmer UI" panose="020B0502040204020203" pitchFamily="34" charset="0"/>
              </a:rPr>
              <a:t>Margem de Erro: 4,5%</a:t>
            </a:r>
            <a:endParaRPr lang="pt-BR" sz="1400" b="1" spc="3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  <a:p>
            <a:pPr algn="ctr"/>
            <a:endParaRPr lang="pt-BR" sz="9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1A242337-D055-4EFA-B4E6-8BCBC93F22FC}"/>
              </a:ext>
            </a:extLst>
          </p:cNvPr>
          <p:cNvSpPr txBox="1"/>
          <p:nvPr/>
        </p:nvSpPr>
        <p:spPr>
          <a:xfrm>
            <a:off x="-1" y="6483717"/>
            <a:ext cx="6785113" cy="369279"/>
          </a:xfrm>
          <a:prstGeom prst="rect">
            <a:avLst/>
          </a:prstGeom>
          <a:noFill/>
        </p:spPr>
        <p:txBody>
          <a:bodyPr wrap="square" lIns="91390" tIns="45694" rIns="91390" bIns="45694" rtlCol="0">
            <a:spAutoFit/>
          </a:bodyPr>
          <a:lstStyle>
            <a:defPPr>
              <a:defRPr lang="pt-BR"/>
            </a:defPPr>
            <a:lvl1pPr defTabSz="1219535">
              <a:defRPr sz="1000" kern="0">
                <a:solidFill>
                  <a:srgbClr val="4D4E53"/>
                </a:solidFill>
              </a:defRPr>
            </a:lvl1pPr>
          </a:lstStyle>
          <a:p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Nota: Outros = </a:t>
            </a:r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Demais classificações não especificadas anteriormente (por exemplo: o beneficiário é incapacitado de responder)</a:t>
            </a:r>
          </a:p>
          <a:p>
            <a:endParaRPr lang="pt-BR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Seta: Pentágono 58">
            <a:extLst>
              <a:ext uri="{FF2B5EF4-FFF2-40B4-BE49-F238E27FC236}">
                <a16:creationId xmlns:a16="http://schemas.microsoft.com/office/drawing/2014/main" id="{7B4F5466-7021-4809-8760-AC9DD6D65621}"/>
              </a:ext>
            </a:extLst>
          </p:cNvPr>
          <p:cNvSpPr/>
          <p:nvPr/>
        </p:nvSpPr>
        <p:spPr>
          <a:xfrm>
            <a:off x="2833234" y="3895934"/>
            <a:ext cx="5590541" cy="414710"/>
          </a:xfrm>
          <a:prstGeom prst="homePlat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bg1"/>
                </a:solidFill>
                <a:cs typeface="Times New Roman" panose="02020603050405020304" pitchFamily="18" charset="0"/>
              </a:rPr>
              <a:t>Questionários concluídos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A20F131F-1385-470F-83A2-5F7742A55AF9}"/>
              </a:ext>
            </a:extLst>
          </p:cNvPr>
          <p:cNvSpPr/>
          <p:nvPr/>
        </p:nvSpPr>
        <p:spPr>
          <a:xfrm>
            <a:off x="2188220" y="3918617"/>
            <a:ext cx="532298" cy="39613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472</a:t>
            </a:r>
          </a:p>
        </p:txBody>
      </p:sp>
      <p:sp>
        <p:nvSpPr>
          <p:cNvPr id="61" name="Seta: Pentágono 60">
            <a:extLst>
              <a:ext uri="{FF2B5EF4-FFF2-40B4-BE49-F238E27FC236}">
                <a16:creationId xmlns:a16="http://schemas.microsoft.com/office/drawing/2014/main" id="{3DAAA7A3-EFE1-4515-997B-0259EF966872}"/>
              </a:ext>
            </a:extLst>
          </p:cNvPr>
          <p:cNvSpPr/>
          <p:nvPr/>
        </p:nvSpPr>
        <p:spPr>
          <a:xfrm>
            <a:off x="2840215" y="4351917"/>
            <a:ext cx="5583560" cy="430852"/>
          </a:xfrm>
          <a:prstGeom prst="homePlat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bg1"/>
                </a:solidFill>
                <a:cs typeface="Times New Roman" panose="02020603050405020304" pitchFamily="18" charset="0"/>
              </a:rPr>
              <a:t>Beneficiários não aceitaram participar da pesquisa 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F00AA6E-DB59-42E6-AB31-612A26FFEF23}"/>
              </a:ext>
            </a:extLst>
          </p:cNvPr>
          <p:cNvSpPr/>
          <p:nvPr/>
        </p:nvSpPr>
        <p:spPr>
          <a:xfrm>
            <a:off x="2202011" y="4350346"/>
            <a:ext cx="532298" cy="43399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20</a:t>
            </a:r>
          </a:p>
        </p:txBody>
      </p:sp>
      <p:sp>
        <p:nvSpPr>
          <p:cNvPr id="63" name="Seta: Pentágono 62">
            <a:extLst>
              <a:ext uri="{FF2B5EF4-FFF2-40B4-BE49-F238E27FC236}">
                <a16:creationId xmlns:a16="http://schemas.microsoft.com/office/drawing/2014/main" id="{F927D2C7-4C9D-4096-9752-D13FDFA499EE}"/>
              </a:ext>
            </a:extLst>
          </p:cNvPr>
          <p:cNvSpPr/>
          <p:nvPr/>
        </p:nvSpPr>
        <p:spPr>
          <a:xfrm>
            <a:off x="2849155" y="4818108"/>
            <a:ext cx="5574620" cy="414710"/>
          </a:xfrm>
          <a:prstGeom prst="homePlat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bg1"/>
                </a:solidFill>
              </a:rPr>
              <a:t>Pesquisas</a:t>
            </a:r>
            <a:r>
              <a:rPr lang="pt-BR" sz="1400" dirty="0">
                <a:solidFill>
                  <a:schemeClr val="bg1"/>
                </a:solidFill>
                <a:cs typeface="Times New Roman" panose="02020603050405020304" pitchFamily="18" charset="0"/>
              </a:rPr>
              <a:t> Incompletas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7E47FB64-6CE8-4CB2-8BEA-F4B4BA5FC24F}"/>
              </a:ext>
            </a:extLst>
          </p:cNvPr>
          <p:cNvSpPr/>
          <p:nvPr/>
        </p:nvSpPr>
        <p:spPr>
          <a:xfrm>
            <a:off x="2211536" y="4831350"/>
            <a:ext cx="532298" cy="40962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47</a:t>
            </a:r>
          </a:p>
        </p:txBody>
      </p:sp>
      <p:sp>
        <p:nvSpPr>
          <p:cNvPr id="65" name="Seta: Pentágono 64">
            <a:extLst>
              <a:ext uri="{FF2B5EF4-FFF2-40B4-BE49-F238E27FC236}">
                <a16:creationId xmlns:a16="http://schemas.microsoft.com/office/drawing/2014/main" id="{14D85E78-0059-4D40-98CB-555FEBC23F6B}"/>
              </a:ext>
            </a:extLst>
          </p:cNvPr>
          <p:cNvSpPr/>
          <p:nvPr/>
        </p:nvSpPr>
        <p:spPr>
          <a:xfrm>
            <a:off x="2849155" y="5274807"/>
            <a:ext cx="5574620" cy="430852"/>
          </a:xfrm>
          <a:prstGeom prst="homePlat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bg1"/>
                </a:solidFill>
                <a:cs typeface="Times New Roman" panose="02020603050405020304" pitchFamily="18" charset="0"/>
              </a:rPr>
              <a:t>Ligações </a:t>
            </a:r>
            <a:r>
              <a:rPr lang="pt-BR" sz="1400" dirty="0">
                <a:solidFill>
                  <a:schemeClr val="bg1"/>
                </a:solidFill>
              </a:rPr>
              <a:t>onde</a:t>
            </a:r>
            <a:r>
              <a:rPr lang="pt-BR" sz="1400" dirty="0">
                <a:solidFill>
                  <a:schemeClr val="bg1"/>
                </a:solidFill>
                <a:cs typeface="Times New Roman" panose="02020603050405020304" pitchFamily="18" charset="0"/>
              </a:rPr>
              <a:t> não foi possível localizar o beneficiário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B0C06BF7-5D05-49E1-AF92-279C00DEDA76}"/>
              </a:ext>
            </a:extLst>
          </p:cNvPr>
          <p:cNvSpPr/>
          <p:nvPr/>
        </p:nvSpPr>
        <p:spPr>
          <a:xfrm>
            <a:off x="2197745" y="5286016"/>
            <a:ext cx="532298" cy="40756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864</a:t>
            </a:r>
          </a:p>
        </p:txBody>
      </p:sp>
      <p:sp>
        <p:nvSpPr>
          <p:cNvPr id="67" name="Seta: Pentágono 66">
            <a:extLst>
              <a:ext uri="{FF2B5EF4-FFF2-40B4-BE49-F238E27FC236}">
                <a16:creationId xmlns:a16="http://schemas.microsoft.com/office/drawing/2014/main" id="{D5437581-8879-405E-B100-5ED31484A8F6}"/>
              </a:ext>
            </a:extLst>
          </p:cNvPr>
          <p:cNvSpPr/>
          <p:nvPr/>
        </p:nvSpPr>
        <p:spPr>
          <a:xfrm>
            <a:off x="2857115" y="5750311"/>
            <a:ext cx="5566660" cy="414710"/>
          </a:xfrm>
          <a:prstGeom prst="homePlat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bg1"/>
                </a:solidFill>
                <a:cs typeface="Times New Roman" panose="02020603050405020304" pitchFamily="18" charset="0"/>
              </a:rPr>
              <a:t>Outros motivos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8" name="Retângulo 67">
            <a:extLst>
              <a:ext uri="{FF2B5EF4-FFF2-40B4-BE49-F238E27FC236}">
                <a16:creationId xmlns:a16="http://schemas.microsoft.com/office/drawing/2014/main" id="{DA389ECD-C247-4B4E-9446-5B52DA211201}"/>
              </a:ext>
            </a:extLst>
          </p:cNvPr>
          <p:cNvSpPr/>
          <p:nvPr/>
        </p:nvSpPr>
        <p:spPr>
          <a:xfrm>
            <a:off x="2200637" y="5742240"/>
            <a:ext cx="532298" cy="43399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71</a:t>
            </a:r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F747E053-A5F6-4EBC-9273-BABF7332C5F5}"/>
              </a:ext>
            </a:extLst>
          </p:cNvPr>
          <p:cNvSpPr/>
          <p:nvPr/>
        </p:nvSpPr>
        <p:spPr>
          <a:xfrm>
            <a:off x="457112" y="3926030"/>
            <a:ext cx="1616453" cy="39613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31,7%</a:t>
            </a: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6F5C958C-0B18-42BE-9E51-F32B326F87FC}"/>
              </a:ext>
            </a:extLst>
          </p:cNvPr>
          <p:cNvSpPr/>
          <p:nvPr/>
        </p:nvSpPr>
        <p:spPr>
          <a:xfrm>
            <a:off x="451853" y="4367285"/>
            <a:ext cx="1616453" cy="42528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2,2%</a:t>
            </a:r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959A0DB8-9C52-4926-8C6B-F941A42AA7A3}"/>
              </a:ext>
            </a:extLst>
          </p:cNvPr>
          <p:cNvSpPr/>
          <p:nvPr/>
        </p:nvSpPr>
        <p:spPr>
          <a:xfrm>
            <a:off x="451853" y="4845054"/>
            <a:ext cx="1616453" cy="40962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3,2%</a:t>
            </a:r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826809D-8C7F-4968-9A2F-DFDA646783EC}"/>
              </a:ext>
            </a:extLst>
          </p:cNvPr>
          <p:cNvSpPr/>
          <p:nvPr/>
        </p:nvSpPr>
        <p:spPr>
          <a:xfrm>
            <a:off x="457112" y="5294247"/>
            <a:ext cx="1616453" cy="40756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58,1%</a:t>
            </a:r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F67DA65B-4BD3-4777-86E7-1B8632DE120A}"/>
              </a:ext>
            </a:extLst>
          </p:cNvPr>
          <p:cNvSpPr/>
          <p:nvPr/>
        </p:nvSpPr>
        <p:spPr>
          <a:xfrm>
            <a:off x="449242" y="5740829"/>
            <a:ext cx="1616453" cy="43399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4,8%</a:t>
            </a:r>
          </a:p>
        </p:txBody>
      </p:sp>
      <p:sp>
        <p:nvSpPr>
          <p:cNvPr id="74" name="Retângulo 73">
            <a:extLst>
              <a:ext uri="{FF2B5EF4-FFF2-40B4-BE49-F238E27FC236}">
                <a16:creationId xmlns:a16="http://schemas.microsoft.com/office/drawing/2014/main" id="{B9ABF069-3398-4C5F-8FCC-2F4617B8D020}"/>
              </a:ext>
            </a:extLst>
          </p:cNvPr>
          <p:cNvSpPr/>
          <p:nvPr/>
        </p:nvSpPr>
        <p:spPr>
          <a:xfrm>
            <a:off x="2197745" y="4351917"/>
            <a:ext cx="532298" cy="43399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33</a:t>
            </a: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9D1AFCB4-5699-4DDA-9A59-43ADA8AB95A4}"/>
              </a:ext>
            </a:extLst>
          </p:cNvPr>
          <p:cNvSpPr/>
          <p:nvPr/>
        </p:nvSpPr>
        <p:spPr>
          <a:xfrm>
            <a:off x="4855090" y="1431890"/>
            <a:ext cx="3568685" cy="207749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  <a:effectLst/>
        </p:spPr>
        <p:txBody>
          <a:bodyPr wrap="square">
            <a:spAutoFit/>
          </a:bodyPr>
          <a:lstStyle/>
          <a:p>
            <a:pPr algn="ctr"/>
            <a:endParaRPr lang="pt-BR" sz="1400" spc="300" dirty="0">
              <a:solidFill>
                <a:schemeClr val="tx1">
                  <a:lumMod val="85000"/>
                  <a:lumOff val="15000"/>
                </a:schemeClr>
              </a:solidFill>
              <a:cs typeface="Khmer UI" panose="020B0502040204020203" pitchFamily="34" charset="0"/>
            </a:endParaRPr>
          </a:p>
          <a:p>
            <a:pPr algn="ctr"/>
            <a:r>
              <a:rPr lang="pt-BR" sz="1400" spc="300" dirty="0">
                <a:solidFill>
                  <a:schemeClr val="tx1">
                    <a:lumMod val="85000"/>
                    <a:lumOff val="15000"/>
                  </a:schemeClr>
                </a:solidFill>
                <a:cs typeface="Khmer UI" panose="020B0502040204020203" pitchFamily="34" charset="0"/>
              </a:rPr>
              <a:t>TAXA DE RESPONDENTES</a:t>
            </a:r>
          </a:p>
          <a:p>
            <a:pPr algn="ctr"/>
            <a:r>
              <a:rPr lang="pt-BR" sz="5000" b="1" dirty="0">
                <a:solidFill>
                  <a:schemeClr val="tx1">
                    <a:lumMod val="85000"/>
                    <a:lumOff val="15000"/>
                  </a:schemeClr>
                </a:solidFill>
                <a:cs typeface="Khmer UI" panose="020B0502040204020203" pitchFamily="34" charset="0"/>
              </a:rPr>
              <a:t>  31,7%</a:t>
            </a:r>
          </a:p>
          <a:p>
            <a:pPr algn="ctr"/>
            <a:endParaRPr lang="pt-BR" sz="1400" b="1" spc="3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Khmer UI" panose="020B0502040204020203" pitchFamily="34" charset="0"/>
            </a:endParaRPr>
          </a:p>
          <a:p>
            <a:pPr algn="ctr"/>
            <a:r>
              <a:rPr lang="pt-BR" sz="1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Khmer UI" panose="020B0502040204020203" pitchFamily="34" charset="0"/>
              </a:rPr>
              <a:t>Total de Ligações: 1.487</a:t>
            </a:r>
          </a:p>
          <a:p>
            <a:pPr algn="ctr"/>
            <a:endParaRPr lang="pt-BR" sz="1400" b="1" spc="3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Khmer UI" panose="020B0502040204020203" pitchFamily="34" charset="0"/>
            </a:endParaRPr>
          </a:p>
          <a:p>
            <a:pPr algn="ctr"/>
            <a:endParaRPr lang="pt-BR" sz="9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76" name="Gráfico 75" descr="Microfone de rádio com preenchimento sólido">
            <a:extLst>
              <a:ext uri="{FF2B5EF4-FFF2-40B4-BE49-F238E27FC236}">
                <a16:creationId xmlns:a16="http://schemas.microsoft.com/office/drawing/2014/main" id="{1470810F-D093-4C7F-8690-25A2D34EE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1" y="1157357"/>
            <a:ext cx="914400" cy="914400"/>
          </a:xfrm>
          <a:prstGeom prst="rect">
            <a:avLst/>
          </a:prstGeom>
        </p:spPr>
      </p:pic>
      <p:pic>
        <p:nvPicPr>
          <p:cNvPr id="77" name="Gráfico 76" descr="Sinal de polegar para cima com preenchimento sólido">
            <a:extLst>
              <a:ext uri="{FF2B5EF4-FFF2-40B4-BE49-F238E27FC236}">
                <a16:creationId xmlns:a16="http://schemas.microsoft.com/office/drawing/2014/main" id="{1E4A8650-283D-43B0-B6E7-26FA242D5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9195" y="1143517"/>
            <a:ext cx="914400" cy="914400"/>
          </a:xfrm>
          <a:prstGeom prst="rect">
            <a:avLst/>
          </a:prstGeom>
        </p:spPr>
      </p:pic>
      <p:pic>
        <p:nvPicPr>
          <p:cNvPr id="78" name="Gráfico 77" descr="Engrenagens estrutura de tópicos">
            <a:extLst>
              <a:ext uri="{FF2B5EF4-FFF2-40B4-BE49-F238E27FC236}">
                <a16:creationId xmlns:a16="http://schemas.microsoft.com/office/drawing/2014/main" id="{349DE21F-F7AC-400C-9369-F40DFE9F10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63733" y="2890822"/>
            <a:ext cx="3855586" cy="3855586"/>
          </a:xfrm>
          <a:prstGeom prst="rect">
            <a:avLst/>
          </a:prstGeom>
        </p:spPr>
      </p:pic>
      <p:sp>
        <p:nvSpPr>
          <p:cNvPr id="79" name="CaixaDeTexto 78">
            <a:extLst>
              <a:ext uri="{FF2B5EF4-FFF2-40B4-BE49-F238E27FC236}">
                <a16:creationId xmlns:a16="http://schemas.microsoft.com/office/drawing/2014/main" id="{F0F289A3-6080-4F07-B683-B56AA059D9B3}"/>
              </a:ext>
            </a:extLst>
          </p:cNvPr>
          <p:cNvSpPr txBox="1"/>
          <p:nvPr/>
        </p:nvSpPr>
        <p:spPr>
          <a:xfrm>
            <a:off x="557923" y="242563"/>
            <a:ext cx="2975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Dados Técnicos</a:t>
            </a:r>
          </a:p>
        </p:txBody>
      </p:sp>
    </p:spTree>
    <p:extLst>
      <p:ext uri="{BB962C8B-B14F-4D97-AF65-F5344CB8AC3E}">
        <p14:creationId xmlns:p14="http://schemas.microsoft.com/office/powerpoint/2010/main" val="602458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7FC1D7FE-EF73-4D0C-8738-2C9E0E2C83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298348"/>
              </p:ext>
            </p:extLst>
          </p:nvPr>
        </p:nvGraphicFramePr>
        <p:xfrm>
          <a:off x="1624282" y="1460543"/>
          <a:ext cx="7920000" cy="3960000"/>
        </p:xfrm>
        <a:graphic>
          <a:graphicData uri="http://schemas.openxmlformats.org/drawingml/2006/table">
            <a:tbl>
              <a:tblPr/>
              <a:tblGrid>
                <a:gridCol w="1800000">
                  <a:extLst>
                    <a:ext uri="{9D8B030D-6E8A-4147-A177-3AD203B41FA5}">
                      <a16:colId xmlns:a16="http://schemas.microsoft.com/office/drawing/2014/main" val="70855966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2479003568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9654688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858869224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fontAlgn="ctr"/>
                      <a:endParaRPr lang="pt-BR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Questão</a:t>
                      </a:r>
                    </a:p>
                  </a:txBody>
                  <a:tcPr marL="9525" marR="9525" marT="9525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Base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Margem de Erro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881372"/>
                  </a:ext>
                </a:extLst>
              </a:tr>
              <a:tr h="360000">
                <a:tc rowSpan="5"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Bloco A: </a:t>
                      </a:r>
                    </a:p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Atenção à Saúde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1 - Cuidados de saúde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403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4.9%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589148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ctr" fontAlgn="b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2 - Atenção imediata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301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5.6%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26021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ctr" fontAlgn="b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3 - Comunicação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405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4.9%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835570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ctr" fontAlgn="b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4 - Atenção à saúde recebida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415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4.8%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306459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ctr" fontAlgn="b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5 - Lista de médicos (acesso aos prestadores)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388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5.0%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344492"/>
                  </a:ext>
                </a:extLst>
              </a:tr>
              <a:tr h="36000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Bloco B: </a:t>
                      </a:r>
                    </a:p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Canais de Atendimento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6 - Atendimento multicanal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437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4.7%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401038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ctr" fontAlgn="b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7 - Resolutividade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178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7.3%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792988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ctr" fontAlgn="b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8 - Documentos e formulários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155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7.9%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9674"/>
                  </a:ext>
                </a:extLst>
              </a:tr>
              <a:tr h="3600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Bloco C: </a:t>
                      </a:r>
                    </a:p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Satisfação Geral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9 - Avaliação geral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456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4.6%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676065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algn="ctr" fontAlgn="b"/>
                      <a:endParaRPr lang="pt-BR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10 - Recomendação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451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</a:rPr>
                        <a:t>4.6%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711154"/>
                  </a:ext>
                </a:extLst>
              </a:tr>
            </a:tbl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C2E9EB9C-94BB-4F44-8888-C188853476B7}"/>
              </a:ext>
            </a:extLst>
          </p:cNvPr>
          <p:cNvSpPr txBox="1"/>
          <p:nvPr/>
        </p:nvSpPr>
        <p:spPr>
          <a:xfrm>
            <a:off x="451066" y="1120271"/>
            <a:ext cx="2731590" cy="317186"/>
          </a:xfrm>
          <a:prstGeom prst="rect">
            <a:avLst/>
          </a:prstGeom>
          <a:noFill/>
          <a:effectLst/>
        </p:spPr>
        <p:txBody>
          <a:bodyPr wrap="square" lIns="100760" tIns="50379" rIns="100760" bIns="50379" rtlCol="0">
            <a:spAutoFit/>
          </a:bodyPr>
          <a:lstStyle/>
          <a:p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Margem de erro por atributo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4590672-71A1-4ADE-9709-2DA09C6F8076}"/>
              </a:ext>
            </a:extLst>
          </p:cNvPr>
          <p:cNvSpPr txBox="1"/>
          <p:nvPr/>
        </p:nvSpPr>
        <p:spPr>
          <a:xfrm>
            <a:off x="557923" y="242563"/>
            <a:ext cx="2975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Dados Técnicos</a:t>
            </a:r>
          </a:p>
        </p:txBody>
      </p:sp>
    </p:spTree>
    <p:extLst>
      <p:ext uri="{BB962C8B-B14F-4D97-AF65-F5344CB8AC3E}">
        <p14:creationId xmlns:p14="http://schemas.microsoft.com/office/powerpoint/2010/main" val="3765902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B0542C8E-36E4-46EE-AB3A-82FB3BB62832}"/>
              </a:ext>
            </a:extLst>
          </p:cNvPr>
          <p:cNvSpPr txBox="1"/>
          <p:nvPr/>
        </p:nvSpPr>
        <p:spPr>
          <a:xfrm>
            <a:off x="415898" y="1078069"/>
            <a:ext cx="1854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Intervalo de Confiança</a:t>
            </a:r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DB522C68-1CD7-497C-A43E-7C863AC2A6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673736"/>
              </p:ext>
            </p:extLst>
          </p:nvPr>
        </p:nvGraphicFramePr>
        <p:xfrm>
          <a:off x="664473" y="1737205"/>
          <a:ext cx="10690064" cy="4277502"/>
        </p:xfrm>
        <a:graphic>
          <a:graphicData uri="http://schemas.openxmlformats.org/drawingml/2006/table">
            <a:tbl>
              <a:tblPr/>
              <a:tblGrid>
                <a:gridCol w="6288275">
                  <a:extLst>
                    <a:ext uri="{9D8B030D-6E8A-4147-A177-3AD203B41FA5}">
                      <a16:colId xmlns:a16="http://schemas.microsoft.com/office/drawing/2014/main" val="1115746144"/>
                    </a:ext>
                  </a:extLst>
                </a:gridCol>
                <a:gridCol w="628827">
                  <a:extLst>
                    <a:ext uri="{9D8B030D-6E8A-4147-A177-3AD203B41FA5}">
                      <a16:colId xmlns:a16="http://schemas.microsoft.com/office/drawing/2014/main" val="114320034"/>
                    </a:ext>
                  </a:extLst>
                </a:gridCol>
                <a:gridCol w="628827">
                  <a:extLst>
                    <a:ext uri="{9D8B030D-6E8A-4147-A177-3AD203B41FA5}">
                      <a16:colId xmlns:a16="http://schemas.microsoft.com/office/drawing/2014/main" val="268186691"/>
                    </a:ext>
                  </a:extLst>
                </a:gridCol>
                <a:gridCol w="628827">
                  <a:extLst>
                    <a:ext uri="{9D8B030D-6E8A-4147-A177-3AD203B41FA5}">
                      <a16:colId xmlns:a16="http://schemas.microsoft.com/office/drawing/2014/main" val="341990963"/>
                    </a:ext>
                  </a:extLst>
                </a:gridCol>
                <a:gridCol w="628827">
                  <a:extLst>
                    <a:ext uri="{9D8B030D-6E8A-4147-A177-3AD203B41FA5}">
                      <a16:colId xmlns:a16="http://schemas.microsoft.com/office/drawing/2014/main" val="2236980782"/>
                    </a:ext>
                  </a:extLst>
                </a:gridCol>
                <a:gridCol w="628827">
                  <a:extLst>
                    <a:ext uri="{9D8B030D-6E8A-4147-A177-3AD203B41FA5}">
                      <a16:colId xmlns:a16="http://schemas.microsoft.com/office/drawing/2014/main" val="1461168209"/>
                    </a:ext>
                  </a:extLst>
                </a:gridCol>
                <a:gridCol w="628827">
                  <a:extLst>
                    <a:ext uri="{9D8B030D-6E8A-4147-A177-3AD203B41FA5}">
                      <a16:colId xmlns:a16="http://schemas.microsoft.com/office/drawing/2014/main" val="4140011720"/>
                    </a:ext>
                  </a:extLst>
                </a:gridCol>
                <a:gridCol w="628827">
                  <a:extLst>
                    <a:ext uri="{9D8B030D-6E8A-4147-A177-3AD203B41FA5}">
                      <a16:colId xmlns:a16="http://schemas.microsoft.com/office/drawing/2014/main" val="3092386113"/>
                    </a:ext>
                  </a:extLst>
                </a:gridCol>
              </a:tblGrid>
              <a:tr h="33211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1 - Cuidados de saúde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Geral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Proporção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Erro Padrão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Erro Amostral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Nível de confiança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Intervalo inferior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Intervalo Superior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152215"/>
                  </a:ext>
                </a:extLst>
              </a:tr>
              <a:tr h="25627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Sempre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176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37,3%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4,4%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32,9%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41,7%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033785"/>
                  </a:ext>
                </a:extLst>
              </a:tr>
              <a:tr h="25627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Na maioria das vezes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17,8%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14,3%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21,2%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672863"/>
                  </a:ext>
                </a:extLst>
              </a:tr>
              <a:tr h="25627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Às vezes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27,8%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23,7%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31,8%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815492"/>
                  </a:ext>
                </a:extLst>
              </a:tr>
              <a:tr h="25627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Nunca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1,4%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590655"/>
                  </a:ext>
                </a:extLst>
              </a:tr>
              <a:tr h="25627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Não sei/Não me lembro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1,4%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575494"/>
                  </a:ext>
                </a:extLst>
              </a:tr>
              <a:tr h="25627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Nos 12 últimos meses não procurei cuidados de saúde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12,3%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9,3%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15,2%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968288"/>
                  </a:ext>
                </a:extLst>
              </a:tr>
              <a:tr h="25627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1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0655131"/>
                  </a:ext>
                </a:extLst>
              </a:tr>
              <a:tr h="33211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2 - Atenção imediata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Geral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Proporção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Erro Padrão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Erro Amostral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Nível de confiança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Intervalo inferior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Intervalo Superior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637983"/>
                  </a:ext>
                </a:extLst>
              </a:tr>
              <a:tr h="25627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Sempre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154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32,6%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28,4%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36,9%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814259"/>
                  </a:ext>
                </a:extLst>
              </a:tr>
              <a:tr h="25627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Na maioria das vezes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13,6%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10,5%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16,6%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50375"/>
                  </a:ext>
                </a:extLst>
              </a:tr>
              <a:tr h="25627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Às vezes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13,8%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10,7%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16,9%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631606"/>
                  </a:ext>
                </a:extLst>
              </a:tr>
              <a:tr h="25627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Nunca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981715"/>
                  </a:ext>
                </a:extLst>
              </a:tr>
              <a:tr h="25627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Não sei/Não me lembro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853615"/>
                  </a:ext>
                </a:extLst>
              </a:tr>
              <a:tr h="25627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Nos 12 últimos não precisei de atenção imediata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155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32,8%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28,6%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37,1%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623709"/>
                  </a:ext>
                </a:extLst>
              </a:tr>
              <a:tr h="25627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1839032"/>
                  </a:ext>
                </a:extLst>
              </a:tr>
            </a:tbl>
          </a:graphicData>
        </a:graphic>
      </p:graphicFrame>
      <p:sp>
        <p:nvSpPr>
          <p:cNvPr id="16" name="CaixaDeTexto 15">
            <a:extLst>
              <a:ext uri="{FF2B5EF4-FFF2-40B4-BE49-F238E27FC236}">
                <a16:creationId xmlns:a16="http://schemas.microsoft.com/office/drawing/2014/main" id="{95F28445-5854-404C-87E8-28EB8E97AE39}"/>
              </a:ext>
            </a:extLst>
          </p:cNvPr>
          <p:cNvSpPr txBox="1"/>
          <p:nvPr/>
        </p:nvSpPr>
        <p:spPr>
          <a:xfrm>
            <a:off x="557923" y="242563"/>
            <a:ext cx="2975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Dados Técnicos</a:t>
            </a:r>
          </a:p>
        </p:txBody>
      </p:sp>
    </p:spTree>
    <p:extLst>
      <p:ext uri="{BB962C8B-B14F-4D97-AF65-F5344CB8AC3E}">
        <p14:creationId xmlns:p14="http://schemas.microsoft.com/office/powerpoint/2010/main" val="3848031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6C5F7299-989A-48F8-9DBC-549527C70F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869241"/>
              </p:ext>
            </p:extLst>
          </p:nvPr>
        </p:nvGraphicFramePr>
        <p:xfrm>
          <a:off x="663266" y="3518448"/>
          <a:ext cx="10865464" cy="2500293"/>
        </p:xfrm>
        <a:graphic>
          <a:graphicData uri="http://schemas.openxmlformats.org/drawingml/2006/table">
            <a:tbl>
              <a:tblPr/>
              <a:tblGrid>
                <a:gridCol w="6391449">
                  <a:extLst>
                    <a:ext uri="{9D8B030D-6E8A-4147-A177-3AD203B41FA5}">
                      <a16:colId xmlns:a16="http://schemas.microsoft.com/office/drawing/2014/main" val="1115746144"/>
                    </a:ext>
                  </a:extLst>
                </a:gridCol>
                <a:gridCol w="639145">
                  <a:extLst>
                    <a:ext uri="{9D8B030D-6E8A-4147-A177-3AD203B41FA5}">
                      <a16:colId xmlns:a16="http://schemas.microsoft.com/office/drawing/2014/main" val="114320034"/>
                    </a:ext>
                  </a:extLst>
                </a:gridCol>
                <a:gridCol w="639145">
                  <a:extLst>
                    <a:ext uri="{9D8B030D-6E8A-4147-A177-3AD203B41FA5}">
                      <a16:colId xmlns:a16="http://schemas.microsoft.com/office/drawing/2014/main" val="3605489938"/>
                    </a:ext>
                  </a:extLst>
                </a:gridCol>
                <a:gridCol w="639145">
                  <a:extLst>
                    <a:ext uri="{9D8B030D-6E8A-4147-A177-3AD203B41FA5}">
                      <a16:colId xmlns:a16="http://schemas.microsoft.com/office/drawing/2014/main" val="341990963"/>
                    </a:ext>
                  </a:extLst>
                </a:gridCol>
                <a:gridCol w="639145">
                  <a:extLst>
                    <a:ext uri="{9D8B030D-6E8A-4147-A177-3AD203B41FA5}">
                      <a16:colId xmlns:a16="http://schemas.microsoft.com/office/drawing/2014/main" val="2236980782"/>
                    </a:ext>
                  </a:extLst>
                </a:gridCol>
                <a:gridCol w="639145">
                  <a:extLst>
                    <a:ext uri="{9D8B030D-6E8A-4147-A177-3AD203B41FA5}">
                      <a16:colId xmlns:a16="http://schemas.microsoft.com/office/drawing/2014/main" val="1461168209"/>
                    </a:ext>
                  </a:extLst>
                </a:gridCol>
                <a:gridCol w="639145">
                  <a:extLst>
                    <a:ext uri="{9D8B030D-6E8A-4147-A177-3AD203B41FA5}">
                      <a16:colId xmlns:a16="http://schemas.microsoft.com/office/drawing/2014/main" val="4140011720"/>
                    </a:ext>
                  </a:extLst>
                </a:gridCol>
                <a:gridCol w="639145">
                  <a:extLst>
                    <a:ext uri="{9D8B030D-6E8A-4147-A177-3AD203B41FA5}">
                      <a16:colId xmlns:a16="http://schemas.microsoft.com/office/drawing/2014/main" val="3092386113"/>
                    </a:ext>
                  </a:extLst>
                </a:gridCol>
              </a:tblGrid>
              <a:tr h="31539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4 - Atenção em saúde recebida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Geral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Proporção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Erro Padrão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Erro Amostral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Nível de confiança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Intervalo inferior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Intervalo Superior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152215"/>
                  </a:ext>
                </a:extLst>
              </a:tr>
              <a:tr h="26943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Muito bom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16,7%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13,4%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20,1%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033785"/>
                  </a:ext>
                </a:extLst>
              </a:tr>
              <a:tr h="26943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Bom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193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40,9%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4,4%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36,5%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45,3%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279205"/>
                  </a:ext>
                </a:extLst>
              </a:tr>
              <a:tr h="26943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Regular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21,8%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18,1%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25,5%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672863"/>
                  </a:ext>
                </a:extLst>
              </a:tr>
              <a:tr h="26943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Ruim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7,6%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590655"/>
                  </a:ext>
                </a:extLst>
              </a:tr>
              <a:tr h="26943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Muito ruim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1,4%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575494"/>
                  </a:ext>
                </a:extLst>
              </a:tr>
              <a:tr h="26943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Nos 12 últimos meses não recebi atenção em saúde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11,0%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968288"/>
                  </a:ext>
                </a:extLst>
              </a:tr>
              <a:tr h="26943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Não sei/Não me lembro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5,3%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732845"/>
                  </a:ext>
                </a:extLst>
              </a:tr>
              <a:tr h="26943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1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1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1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1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1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1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1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0655131"/>
                  </a:ext>
                </a:extLst>
              </a:tr>
            </a:tbl>
          </a:graphicData>
        </a:graphic>
      </p:graphicFrame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16C90812-E55F-4816-BA84-3A82F2B18C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905491"/>
              </p:ext>
            </p:extLst>
          </p:nvPr>
        </p:nvGraphicFramePr>
        <p:xfrm>
          <a:off x="663266" y="1835335"/>
          <a:ext cx="10865465" cy="1283839"/>
        </p:xfrm>
        <a:graphic>
          <a:graphicData uri="http://schemas.openxmlformats.org/drawingml/2006/table">
            <a:tbl>
              <a:tblPr/>
              <a:tblGrid>
                <a:gridCol w="6391450">
                  <a:extLst>
                    <a:ext uri="{9D8B030D-6E8A-4147-A177-3AD203B41FA5}">
                      <a16:colId xmlns:a16="http://schemas.microsoft.com/office/drawing/2014/main" val="3385056006"/>
                    </a:ext>
                  </a:extLst>
                </a:gridCol>
                <a:gridCol w="639145">
                  <a:extLst>
                    <a:ext uri="{9D8B030D-6E8A-4147-A177-3AD203B41FA5}">
                      <a16:colId xmlns:a16="http://schemas.microsoft.com/office/drawing/2014/main" val="2835225926"/>
                    </a:ext>
                  </a:extLst>
                </a:gridCol>
                <a:gridCol w="639145">
                  <a:extLst>
                    <a:ext uri="{9D8B030D-6E8A-4147-A177-3AD203B41FA5}">
                      <a16:colId xmlns:a16="http://schemas.microsoft.com/office/drawing/2014/main" val="1647327762"/>
                    </a:ext>
                  </a:extLst>
                </a:gridCol>
                <a:gridCol w="639145">
                  <a:extLst>
                    <a:ext uri="{9D8B030D-6E8A-4147-A177-3AD203B41FA5}">
                      <a16:colId xmlns:a16="http://schemas.microsoft.com/office/drawing/2014/main" val="3727348578"/>
                    </a:ext>
                  </a:extLst>
                </a:gridCol>
                <a:gridCol w="639145">
                  <a:extLst>
                    <a:ext uri="{9D8B030D-6E8A-4147-A177-3AD203B41FA5}">
                      <a16:colId xmlns:a16="http://schemas.microsoft.com/office/drawing/2014/main" val="1048153658"/>
                    </a:ext>
                  </a:extLst>
                </a:gridCol>
                <a:gridCol w="639145">
                  <a:extLst>
                    <a:ext uri="{9D8B030D-6E8A-4147-A177-3AD203B41FA5}">
                      <a16:colId xmlns:a16="http://schemas.microsoft.com/office/drawing/2014/main" val="3970915615"/>
                    </a:ext>
                  </a:extLst>
                </a:gridCol>
                <a:gridCol w="639145">
                  <a:extLst>
                    <a:ext uri="{9D8B030D-6E8A-4147-A177-3AD203B41FA5}">
                      <a16:colId xmlns:a16="http://schemas.microsoft.com/office/drawing/2014/main" val="2353772704"/>
                    </a:ext>
                  </a:extLst>
                </a:gridCol>
                <a:gridCol w="639145">
                  <a:extLst>
                    <a:ext uri="{9D8B030D-6E8A-4147-A177-3AD203B41FA5}">
                      <a16:colId xmlns:a16="http://schemas.microsoft.com/office/drawing/2014/main" val="1051824744"/>
                    </a:ext>
                  </a:extLst>
                </a:gridCol>
              </a:tblGrid>
              <a:tr h="38728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3 - Comunicação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Geral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Proporção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Erro Padrão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Erro Amostral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Nível de confiança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Intervalo inferior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Intervalo Superior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541552"/>
                  </a:ext>
                </a:extLst>
              </a:tr>
              <a:tr h="29885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Sim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15,5%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12,2%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18,7%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999499"/>
                  </a:ext>
                </a:extLst>
              </a:tr>
              <a:tr h="29885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Não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332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70,3%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66,2%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74,5%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623727"/>
                  </a:ext>
                </a:extLst>
              </a:tr>
              <a:tr h="29885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Não sei/Não me lembro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14,2%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11,0%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17,3%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849346"/>
                  </a:ext>
                </a:extLst>
              </a:tr>
            </a:tbl>
          </a:graphicData>
        </a:graphic>
      </p:graphicFrame>
      <p:sp>
        <p:nvSpPr>
          <p:cNvPr id="16" name="CaixaDeTexto 15">
            <a:extLst>
              <a:ext uri="{FF2B5EF4-FFF2-40B4-BE49-F238E27FC236}">
                <a16:creationId xmlns:a16="http://schemas.microsoft.com/office/drawing/2014/main" id="{DB20C73D-9702-451B-8448-649458013E0D}"/>
              </a:ext>
            </a:extLst>
          </p:cNvPr>
          <p:cNvSpPr txBox="1"/>
          <p:nvPr/>
        </p:nvSpPr>
        <p:spPr>
          <a:xfrm>
            <a:off x="415898" y="1078069"/>
            <a:ext cx="1854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Intervalo de Confiança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9FA0376-B926-45F1-80BB-3AD4A909D0C7}"/>
              </a:ext>
            </a:extLst>
          </p:cNvPr>
          <p:cNvSpPr txBox="1"/>
          <p:nvPr/>
        </p:nvSpPr>
        <p:spPr>
          <a:xfrm>
            <a:off x="557923" y="242563"/>
            <a:ext cx="2975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Dados Técnicos</a:t>
            </a:r>
          </a:p>
        </p:txBody>
      </p:sp>
    </p:spTree>
    <p:extLst>
      <p:ext uri="{BB962C8B-B14F-4D97-AF65-F5344CB8AC3E}">
        <p14:creationId xmlns:p14="http://schemas.microsoft.com/office/powerpoint/2010/main" val="1140389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9B9DBE00-7612-47BC-A852-76909DD7E1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089337"/>
              </p:ext>
            </p:extLst>
          </p:nvPr>
        </p:nvGraphicFramePr>
        <p:xfrm>
          <a:off x="664473" y="4157897"/>
          <a:ext cx="11007602" cy="2389036"/>
        </p:xfrm>
        <a:graphic>
          <a:graphicData uri="http://schemas.openxmlformats.org/drawingml/2006/table">
            <a:tbl>
              <a:tblPr/>
              <a:tblGrid>
                <a:gridCol w="6475060">
                  <a:extLst>
                    <a:ext uri="{9D8B030D-6E8A-4147-A177-3AD203B41FA5}">
                      <a16:colId xmlns:a16="http://schemas.microsoft.com/office/drawing/2014/main" val="1115746144"/>
                    </a:ext>
                  </a:extLst>
                </a:gridCol>
                <a:gridCol w="647506">
                  <a:extLst>
                    <a:ext uri="{9D8B030D-6E8A-4147-A177-3AD203B41FA5}">
                      <a16:colId xmlns:a16="http://schemas.microsoft.com/office/drawing/2014/main" val="114320034"/>
                    </a:ext>
                  </a:extLst>
                </a:gridCol>
                <a:gridCol w="647506">
                  <a:extLst>
                    <a:ext uri="{9D8B030D-6E8A-4147-A177-3AD203B41FA5}">
                      <a16:colId xmlns:a16="http://schemas.microsoft.com/office/drawing/2014/main" val="2799394132"/>
                    </a:ext>
                  </a:extLst>
                </a:gridCol>
                <a:gridCol w="647506">
                  <a:extLst>
                    <a:ext uri="{9D8B030D-6E8A-4147-A177-3AD203B41FA5}">
                      <a16:colId xmlns:a16="http://schemas.microsoft.com/office/drawing/2014/main" val="341990963"/>
                    </a:ext>
                  </a:extLst>
                </a:gridCol>
                <a:gridCol w="647506">
                  <a:extLst>
                    <a:ext uri="{9D8B030D-6E8A-4147-A177-3AD203B41FA5}">
                      <a16:colId xmlns:a16="http://schemas.microsoft.com/office/drawing/2014/main" val="2236980782"/>
                    </a:ext>
                  </a:extLst>
                </a:gridCol>
                <a:gridCol w="647506">
                  <a:extLst>
                    <a:ext uri="{9D8B030D-6E8A-4147-A177-3AD203B41FA5}">
                      <a16:colId xmlns:a16="http://schemas.microsoft.com/office/drawing/2014/main" val="1461168209"/>
                    </a:ext>
                  </a:extLst>
                </a:gridCol>
                <a:gridCol w="647506">
                  <a:extLst>
                    <a:ext uri="{9D8B030D-6E8A-4147-A177-3AD203B41FA5}">
                      <a16:colId xmlns:a16="http://schemas.microsoft.com/office/drawing/2014/main" val="4140011720"/>
                    </a:ext>
                  </a:extLst>
                </a:gridCol>
                <a:gridCol w="647506">
                  <a:extLst>
                    <a:ext uri="{9D8B030D-6E8A-4147-A177-3AD203B41FA5}">
                      <a16:colId xmlns:a16="http://schemas.microsoft.com/office/drawing/2014/main" val="3092386113"/>
                    </a:ext>
                  </a:extLst>
                </a:gridCol>
              </a:tblGrid>
              <a:tr h="34184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6 - Atendimento multicanal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Geral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Proporção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Erro Padrão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Erro Amostral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Nível de confiança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Intervalo inferior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Intervalo Superior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152215"/>
                  </a:ext>
                </a:extLst>
              </a:tr>
              <a:tr h="29203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Muito bom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11,7%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033785"/>
                  </a:ext>
                </a:extLst>
              </a:tr>
              <a:tr h="29203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Bom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166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35,2%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30,9%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39,5%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279205"/>
                  </a:ext>
                </a:extLst>
              </a:tr>
              <a:tr h="29203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Regular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29,7%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25,5%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33,8%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672863"/>
                  </a:ext>
                </a:extLst>
              </a:tr>
              <a:tr h="29203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Ruim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13,1%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10,1%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16,2%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590655"/>
                  </a:ext>
                </a:extLst>
              </a:tr>
              <a:tr h="29203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Muito ruim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7,6%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575494"/>
                  </a:ext>
                </a:extLst>
              </a:tr>
              <a:tr h="29203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Nos 12 últimos meses não acessei meu plano de saúde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5,9%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968288"/>
                  </a:ext>
                </a:extLst>
              </a:tr>
              <a:tr h="29203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Não sei/Não me lembro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0,4%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655131"/>
                  </a:ext>
                </a:extLst>
              </a:tr>
            </a:tbl>
          </a:graphicData>
        </a:graphic>
      </p:graphicFrame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0D5934E-5181-4028-836F-F7F60A4EB3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453286"/>
              </p:ext>
            </p:extLst>
          </p:nvPr>
        </p:nvGraphicFramePr>
        <p:xfrm>
          <a:off x="664473" y="1694336"/>
          <a:ext cx="11007602" cy="2334345"/>
        </p:xfrm>
        <a:graphic>
          <a:graphicData uri="http://schemas.openxmlformats.org/drawingml/2006/table">
            <a:tbl>
              <a:tblPr/>
              <a:tblGrid>
                <a:gridCol w="6475060">
                  <a:extLst>
                    <a:ext uri="{9D8B030D-6E8A-4147-A177-3AD203B41FA5}">
                      <a16:colId xmlns:a16="http://schemas.microsoft.com/office/drawing/2014/main" val="726824162"/>
                    </a:ext>
                  </a:extLst>
                </a:gridCol>
                <a:gridCol w="647506">
                  <a:extLst>
                    <a:ext uri="{9D8B030D-6E8A-4147-A177-3AD203B41FA5}">
                      <a16:colId xmlns:a16="http://schemas.microsoft.com/office/drawing/2014/main" val="4157636133"/>
                    </a:ext>
                  </a:extLst>
                </a:gridCol>
                <a:gridCol w="647506">
                  <a:extLst>
                    <a:ext uri="{9D8B030D-6E8A-4147-A177-3AD203B41FA5}">
                      <a16:colId xmlns:a16="http://schemas.microsoft.com/office/drawing/2014/main" val="3829274380"/>
                    </a:ext>
                  </a:extLst>
                </a:gridCol>
                <a:gridCol w="647506">
                  <a:extLst>
                    <a:ext uri="{9D8B030D-6E8A-4147-A177-3AD203B41FA5}">
                      <a16:colId xmlns:a16="http://schemas.microsoft.com/office/drawing/2014/main" val="2207669445"/>
                    </a:ext>
                  </a:extLst>
                </a:gridCol>
                <a:gridCol w="647506">
                  <a:extLst>
                    <a:ext uri="{9D8B030D-6E8A-4147-A177-3AD203B41FA5}">
                      <a16:colId xmlns:a16="http://schemas.microsoft.com/office/drawing/2014/main" val="1685865388"/>
                    </a:ext>
                  </a:extLst>
                </a:gridCol>
                <a:gridCol w="647506">
                  <a:extLst>
                    <a:ext uri="{9D8B030D-6E8A-4147-A177-3AD203B41FA5}">
                      <a16:colId xmlns:a16="http://schemas.microsoft.com/office/drawing/2014/main" val="3668452500"/>
                    </a:ext>
                  </a:extLst>
                </a:gridCol>
                <a:gridCol w="647506">
                  <a:extLst>
                    <a:ext uri="{9D8B030D-6E8A-4147-A177-3AD203B41FA5}">
                      <a16:colId xmlns:a16="http://schemas.microsoft.com/office/drawing/2014/main" val="499096782"/>
                    </a:ext>
                  </a:extLst>
                </a:gridCol>
                <a:gridCol w="647506">
                  <a:extLst>
                    <a:ext uri="{9D8B030D-6E8A-4147-A177-3AD203B41FA5}">
                      <a16:colId xmlns:a16="http://schemas.microsoft.com/office/drawing/2014/main" val="402138343"/>
                    </a:ext>
                  </a:extLst>
                </a:gridCol>
              </a:tblGrid>
              <a:tr h="33269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 – Acesso à lista de prestadores de serviços credenciados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Geral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Proporção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Erro Padrão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Erro Amostral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Nível de confiança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Intervalo inferior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Intervalo Superior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974588"/>
                  </a:ext>
                </a:extLst>
              </a:tr>
              <a:tr h="2842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Muito bom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11,0%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746075"/>
                  </a:ext>
                </a:extLst>
              </a:tr>
              <a:tr h="2842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Bom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29,9%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25,7%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34,0%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557198"/>
                  </a:ext>
                </a:extLst>
              </a:tr>
              <a:tr h="2842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Regular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20,5%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28,2%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74803"/>
                  </a:ext>
                </a:extLst>
              </a:tr>
              <a:tr h="2842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Ruim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13,1%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10,1%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16,2%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934392"/>
                  </a:ext>
                </a:extLst>
              </a:tr>
              <a:tr h="2842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Muito ruim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6,4%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8,6%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733930"/>
                  </a:ext>
                </a:extLst>
              </a:tr>
              <a:tr h="2842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Nunca acessei a lista de prestadores de serviços credenciados pelo meu plano de saúde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11,7%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1,4%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8,8%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14,5%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574885"/>
                  </a:ext>
                </a:extLst>
              </a:tr>
              <a:tr h="28422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Não sei/Não me lembro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2,2%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4,0%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8,3%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123514"/>
                  </a:ext>
                </a:extLst>
              </a:tr>
            </a:tbl>
          </a:graphicData>
        </a:graphic>
      </p:graphicFrame>
      <p:sp>
        <p:nvSpPr>
          <p:cNvPr id="16" name="CaixaDeTexto 15">
            <a:extLst>
              <a:ext uri="{FF2B5EF4-FFF2-40B4-BE49-F238E27FC236}">
                <a16:creationId xmlns:a16="http://schemas.microsoft.com/office/drawing/2014/main" id="{6D8709D7-8418-4FC2-8649-FFEC3BD17A99}"/>
              </a:ext>
            </a:extLst>
          </p:cNvPr>
          <p:cNvSpPr txBox="1"/>
          <p:nvPr/>
        </p:nvSpPr>
        <p:spPr>
          <a:xfrm>
            <a:off x="415898" y="1078069"/>
            <a:ext cx="1854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Intervalo de Confiança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56DE586-6276-4CF9-BE09-1BA9345B378B}"/>
              </a:ext>
            </a:extLst>
          </p:cNvPr>
          <p:cNvSpPr txBox="1"/>
          <p:nvPr/>
        </p:nvSpPr>
        <p:spPr>
          <a:xfrm>
            <a:off x="557923" y="242563"/>
            <a:ext cx="2975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Dados Técnicos</a:t>
            </a:r>
          </a:p>
        </p:txBody>
      </p:sp>
    </p:spTree>
    <p:extLst>
      <p:ext uri="{BB962C8B-B14F-4D97-AF65-F5344CB8AC3E}">
        <p14:creationId xmlns:p14="http://schemas.microsoft.com/office/powerpoint/2010/main" val="1678324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1780</TotalTime>
  <Words>5747</Words>
  <Application>Microsoft Office PowerPoint</Application>
  <PresentationFormat>Widescreen</PresentationFormat>
  <Paragraphs>1421</Paragraphs>
  <Slides>25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Myriad Pro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Maisa Mateus</dc:creator>
  <cp:lastModifiedBy>Instituto IBRC</cp:lastModifiedBy>
  <cp:revision>165</cp:revision>
  <dcterms:created xsi:type="dcterms:W3CDTF">2021-03-17T23:00:47Z</dcterms:created>
  <dcterms:modified xsi:type="dcterms:W3CDTF">2021-07-08T20:46:48Z</dcterms:modified>
</cp:coreProperties>
</file>